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70" r:id="rId3"/>
  </p:sldMasterIdLst>
  <p:notesMasterIdLst>
    <p:notesMasterId r:id="rId5"/>
  </p:notesMasterIdLst>
  <p:handoutMasterIdLst>
    <p:handoutMasterId r:id="rId32"/>
  </p:handoutMasterIdLst>
  <p:sldIdLst>
    <p:sldId id="343" r:id="rId4"/>
    <p:sldId id="344" r:id="rId6"/>
    <p:sldId id="264" r:id="rId7"/>
    <p:sldId id="304" r:id="rId8"/>
    <p:sldId id="305" r:id="rId9"/>
    <p:sldId id="345" r:id="rId10"/>
    <p:sldId id="350" r:id="rId11"/>
    <p:sldId id="352" r:id="rId12"/>
    <p:sldId id="306" r:id="rId13"/>
    <p:sldId id="346" r:id="rId14"/>
    <p:sldId id="351" r:id="rId15"/>
    <p:sldId id="353" r:id="rId16"/>
    <p:sldId id="354" r:id="rId17"/>
    <p:sldId id="355" r:id="rId18"/>
    <p:sldId id="358" r:id="rId19"/>
    <p:sldId id="360" r:id="rId20"/>
    <p:sldId id="361" r:id="rId21"/>
    <p:sldId id="363" r:id="rId22"/>
    <p:sldId id="373" r:id="rId23"/>
    <p:sldId id="364" r:id="rId24"/>
    <p:sldId id="365" r:id="rId25"/>
    <p:sldId id="366" r:id="rId26"/>
    <p:sldId id="367" r:id="rId27"/>
    <p:sldId id="371" r:id="rId28"/>
    <p:sldId id="348" r:id="rId29"/>
    <p:sldId id="308" r:id="rId30"/>
    <p:sldId id="349" r:id="rId31"/>
  </p:sldIdLst>
  <p:sldSz cx="12192000" cy="6858000" type="screen16x9"/>
  <p:notesSz cx="6858000" cy="9144000"/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250" userDrawn="1">
          <p15:clr>
            <a:srgbClr val="A4A3A4"/>
          </p15:clr>
        </p15:guide>
        <p15:guide id="2" orient="horz" pos="278" userDrawn="1">
          <p15:clr>
            <a:srgbClr val="A4A3A4"/>
          </p15:clr>
        </p15:guide>
        <p15:guide id="3" orient="horz" pos="4004" userDrawn="1">
          <p15:clr>
            <a:srgbClr val="A4A3A4"/>
          </p15:clr>
        </p15:guide>
        <p15:guide id="4" pos="32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A6A6"/>
    <a:srgbClr val="1D1B1C"/>
    <a:srgbClr val="AF2125"/>
    <a:srgbClr val="004181"/>
    <a:srgbClr val="DF5356"/>
    <a:srgbClr val="FFFFFF"/>
    <a:srgbClr val="7492B8"/>
    <a:srgbClr val="456DA0"/>
    <a:srgbClr val="D1DBE7"/>
    <a:srgbClr val="2D5C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374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48" y="197"/>
      </p:cViewPr>
      <p:guideLst>
        <p:guide pos="7250"/>
        <p:guide orient="horz" pos="278"/>
        <p:guide orient="horz" pos="4004"/>
        <p:guide pos="32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-15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6" Type="http://schemas.openxmlformats.org/officeDocument/2006/relationships/tags" Target="tags/tag20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handoutMaster" Target="handoutMasters/handoutMaster1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2D90A9-FA4E-2342-95E5-0E742361792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50663130-B04A-3645-827C-ECFE1523758D}">
      <dgm:prSet/>
      <dgm:spPr/>
      <dgm:t>
        <a:bodyPr/>
        <a:lstStyle/>
        <a:p>
          <a:r>
            <a:rPr kumimoji="1" lang="zh-CN" dirty="0"/>
            <a:t>构建恶意序列化代码</a:t>
          </a:r>
          <a:endParaRPr lang="zh-CN" dirty="0"/>
        </a:p>
      </dgm:t>
    </dgm:pt>
    <dgm:pt modelId="{7C86BB9A-0338-254B-8C1D-2C1C9B78B6C8}" cxnId="{A1310211-D38B-2C49-B03C-FBECC0513F01}" type="parTrans">
      <dgm:prSet/>
      <dgm:spPr/>
      <dgm:t>
        <a:bodyPr/>
        <a:lstStyle/>
        <a:p>
          <a:endParaRPr lang="zh-CN" altLang="en-US"/>
        </a:p>
      </dgm:t>
    </dgm:pt>
    <dgm:pt modelId="{E58CA269-7475-AC45-A8A8-6F1A35C439D8}" cxnId="{A1310211-D38B-2C49-B03C-FBECC0513F01}" type="sibTrans">
      <dgm:prSet/>
      <dgm:spPr/>
      <dgm:t>
        <a:bodyPr/>
        <a:lstStyle/>
        <a:p>
          <a:endParaRPr lang="zh-CN" altLang="en-US"/>
        </a:p>
      </dgm:t>
    </dgm:pt>
    <dgm:pt modelId="{01B089DB-5F13-A744-A181-2BB1E82CB21A}">
      <dgm:prSet/>
      <dgm:spPr/>
      <dgm:t>
        <a:bodyPr/>
        <a:lstStyle/>
        <a:p>
          <a:r>
            <a:rPr kumimoji="1" lang="zh-CN" dirty="0"/>
            <a:t>初始化上下文实例</a:t>
          </a:r>
          <a:endParaRPr lang="zh-CN" dirty="0"/>
        </a:p>
      </dgm:t>
    </dgm:pt>
    <dgm:pt modelId="{484D80A9-9F50-DF4F-A58F-90CCD1A7234A}" cxnId="{1C9FE796-16B5-B444-80B4-3C3AB0F0FEB0}" type="parTrans">
      <dgm:prSet/>
      <dgm:spPr/>
      <dgm:t>
        <a:bodyPr/>
        <a:lstStyle/>
        <a:p>
          <a:endParaRPr lang="zh-CN" altLang="en-US"/>
        </a:p>
      </dgm:t>
    </dgm:pt>
    <dgm:pt modelId="{608A08F0-DD76-C944-AF92-FA39602B46DF}" cxnId="{1C9FE796-16B5-B444-80B4-3C3AB0F0FEB0}" type="sibTrans">
      <dgm:prSet/>
      <dgm:spPr/>
      <dgm:t>
        <a:bodyPr/>
        <a:lstStyle/>
        <a:p>
          <a:endParaRPr lang="zh-CN" altLang="en-US"/>
        </a:p>
      </dgm:t>
    </dgm:pt>
    <dgm:pt modelId="{37950EA5-7D88-4E49-A866-1E108E70F542}">
      <dgm:prSet/>
      <dgm:spPr/>
      <dgm:t>
        <a:bodyPr/>
        <a:lstStyle/>
        <a:p>
          <a:r>
            <a:rPr kumimoji="1" lang="zh-CN" dirty="0"/>
            <a:t>发送序列化代码</a:t>
          </a:r>
          <a:endParaRPr lang="zh-CN" dirty="0"/>
        </a:p>
      </dgm:t>
    </dgm:pt>
    <dgm:pt modelId="{E3D4A6FD-3937-594A-9702-528F1B0A8132}" cxnId="{F2317B4A-D588-384F-97A2-712F79D9233D}" type="parTrans">
      <dgm:prSet/>
      <dgm:spPr/>
      <dgm:t>
        <a:bodyPr/>
        <a:lstStyle/>
        <a:p>
          <a:endParaRPr lang="zh-CN" altLang="en-US"/>
        </a:p>
      </dgm:t>
    </dgm:pt>
    <dgm:pt modelId="{072D69C5-4285-344E-948E-67E8A0D72F9F}" cxnId="{F2317B4A-D588-384F-97A2-712F79D9233D}" type="sibTrans">
      <dgm:prSet/>
      <dgm:spPr/>
      <dgm:t>
        <a:bodyPr/>
        <a:lstStyle/>
        <a:p>
          <a:endParaRPr lang="zh-CN" altLang="en-US"/>
        </a:p>
      </dgm:t>
    </dgm:pt>
    <dgm:pt modelId="{CF90EB7D-7DD6-9F49-80A8-CA8F8F9D74EB}" type="pres">
      <dgm:prSet presAssocID="{FB2D90A9-FA4E-2342-95E5-0E7423617928}" presName="Name0" presStyleCnt="0">
        <dgm:presLayoutVars>
          <dgm:dir/>
          <dgm:resizeHandles val="exact"/>
        </dgm:presLayoutVars>
      </dgm:prSet>
      <dgm:spPr/>
    </dgm:pt>
    <dgm:pt modelId="{BB2EEEB9-8AB0-9A43-B349-F1393013B47D}" type="pres">
      <dgm:prSet presAssocID="{50663130-B04A-3645-827C-ECFE1523758D}" presName="node" presStyleLbl="node1" presStyleIdx="0" presStyleCnt="3" custScaleY="32711">
        <dgm:presLayoutVars>
          <dgm:bulletEnabled val="1"/>
        </dgm:presLayoutVars>
      </dgm:prSet>
      <dgm:spPr/>
    </dgm:pt>
    <dgm:pt modelId="{BB5C65BB-EF5D-C441-B148-F528937C97B6}" type="pres">
      <dgm:prSet presAssocID="{E58CA269-7475-AC45-A8A8-6F1A35C439D8}" presName="sibTrans" presStyleLbl="sibTrans2D1" presStyleIdx="0" presStyleCnt="2" custScaleY="26812"/>
      <dgm:spPr/>
    </dgm:pt>
    <dgm:pt modelId="{6D415ABF-BC52-4E41-8E37-60571E42B416}" type="pres">
      <dgm:prSet presAssocID="{E58CA269-7475-AC45-A8A8-6F1A35C439D8}" presName="connectorText" presStyleLbl="sibTrans2D1" presStyleIdx="0" presStyleCnt="2"/>
      <dgm:spPr/>
    </dgm:pt>
    <dgm:pt modelId="{CBAB6829-CD25-7F4C-8003-96C449D0F1EE}" type="pres">
      <dgm:prSet presAssocID="{01B089DB-5F13-A744-A181-2BB1E82CB21A}" presName="node" presStyleLbl="node1" presStyleIdx="1" presStyleCnt="3" custScaleY="27803">
        <dgm:presLayoutVars>
          <dgm:bulletEnabled val="1"/>
        </dgm:presLayoutVars>
      </dgm:prSet>
      <dgm:spPr/>
    </dgm:pt>
    <dgm:pt modelId="{F0829325-5B12-8A4B-864D-B16CAB32E7CF}" type="pres">
      <dgm:prSet presAssocID="{608A08F0-DD76-C944-AF92-FA39602B46DF}" presName="sibTrans" presStyleLbl="sibTrans2D1" presStyleIdx="1" presStyleCnt="2" custScaleY="39894"/>
      <dgm:spPr/>
    </dgm:pt>
    <dgm:pt modelId="{11799FCA-1C2B-1045-BC28-AB5C96623A5C}" type="pres">
      <dgm:prSet presAssocID="{608A08F0-DD76-C944-AF92-FA39602B46DF}" presName="connectorText" presStyleLbl="sibTrans2D1" presStyleIdx="1" presStyleCnt="2"/>
      <dgm:spPr/>
    </dgm:pt>
    <dgm:pt modelId="{7DC34BA8-6A0B-8A40-AC2B-3E4F3F4A0A23}" type="pres">
      <dgm:prSet presAssocID="{37950EA5-7D88-4E49-A866-1E108E70F542}" presName="node" presStyleLbl="node1" presStyleIdx="2" presStyleCnt="3" custScaleY="28297">
        <dgm:presLayoutVars>
          <dgm:bulletEnabled val="1"/>
        </dgm:presLayoutVars>
      </dgm:prSet>
      <dgm:spPr/>
    </dgm:pt>
  </dgm:ptLst>
  <dgm:cxnLst>
    <dgm:cxn modelId="{A1310211-D38B-2C49-B03C-FBECC0513F01}" srcId="{FB2D90A9-FA4E-2342-95E5-0E7423617928}" destId="{50663130-B04A-3645-827C-ECFE1523758D}" srcOrd="0" destOrd="0" parTransId="{7C86BB9A-0338-254B-8C1D-2C1C9B78B6C8}" sibTransId="{E58CA269-7475-AC45-A8A8-6F1A35C439D8}"/>
    <dgm:cxn modelId="{DE4BB614-C23E-B141-B564-6E07043E55A4}" type="presOf" srcId="{01B089DB-5F13-A744-A181-2BB1E82CB21A}" destId="{CBAB6829-CD25-7F4C-8003-96C449D0F1EE}" srcOrd="0" destOrd="0" presId="urn:microsoft.com/office/officeart/2005/8/layout/process1"/>
    <dgm:cxn modelId="{EDF57E49-3D5A-DD47-A27B-755915BE0CFF}" type="presOf" srcId="{37950EA5-7D88-4E49-A866-1E108E70F542}" destId="{7DC34BA8-6A0B-8A40-AC2B-3E4F3F4A0A23}" srcOrd="0" destOrd="0" presId="urn:microsoft.com/office/officeart/2005/8/layout/process1"/>
    <dgm:cxn modelId="{F2317B4A-D588-384F-97A2-712F79D9233D}" srcId="{FB2D90A9-FA4E-2342-95E5-0E7423617928}" destId="{37950EA5-7D88-4E49-A866-1E108E70F542}" srcOrd="2" destOrd="0" parTransId="{E3D4A6FD-3937-594A-9702-528F1B0A8132}" sibTransId="{072D69C5-4285-344E-948E-67E8A0D72F9F}"/>
    <dgm:cxn modelId="{F21DCA4D-614A-604B-8770-0FA003942333}" type="presOf" srcId="{608A08F0-DD76-C944-AF92-FA39602B46DF}" destId="{11799FCA-1C2B-1045-BC28-AB5C96623A5C}" srcOrd="1" destOrd="0" presId="urn:microsoft.com/office/officeart/2005/8/layout/process1"/>
    <dgm:cxn modelId="{35E1505E-556F-A34D-9158-B906F97ED6B1}" type="presOf" srcId="{608A08F0-DD76-C944-AF92-FA39602B46DF}" destId="{F0829325-5B12-8A4B-864D-B16CAB32E7CF}" srcOrd="0" destOrd="0" presId="urn:microsoft.com/office/officeart/2005/8/layout/process1"/>
    <dgm:cxn modelId="{1C9FE796-16B5-B444-80B4-3C3AB0F0FEB0}" srcId="{FB2D90A9-FA4E-2342-95E5-0E7423617928}" destId="{01B089DB-5F13-A744-A181-2BB1E82CB21A}" srcOrd="1" destOrd="0" parTransId="{484D80A9-9F50-DF4F-A58F-90CCD1A7234A}" sibTransId="{608A08F0-DD76-C944-AF92-FA39602B46DF}"/>
    <dgm:cxn modelId="{E4C193A5-269A-3549-A1B3-930DC92429FD}" type="presOf" srcId="{50663130-B04A-3645-827C-ECFE1523758D}" destId="{BB2EEEB9-8AB0-9A43-B349-F1393013B47D}" srcOrd="0" destOrd="0" presId="urn:microsoft.com/office/officeart/2005/8/layout/process1"/>
    <dgm:cxn modelId="{77C1CDAC-B8E3-FD45-B370-93E335BB5990}" type="presOf" srcId="{FB2D90A9-FA4E-2342-95E5-0E7423617928}" destId="{CF90EB7D-7DD6-9F49-80A8-CA8F8F9D74EB}" srcOrd="0" destOrd="0" presId="urn:microsoft.com/office/officeart/2005/8/layout/process1"/>
    <dgm:cxn modelId="{52F992CA-6C41-C041-878C-8FB145C50DA8}" type="presOf" srcId="{E58CA269-7475-AC45-A8A8-6F1A35C439D8}" destId="{BB5C65BB-EF5D-C441-B148-F528937C97B6}" srcOrd="0" destOrd="0" presId="urn:microsoft.com/office/officeart/2005/8/layout/process1"/>
    <dgm:cxn modelId="{3D1B86FB-ADB9-6645-B23A-024FD29BF6BF}" type="presOf" srcId="{E58CA269-7475-AC45-A8A8-6F1A35C439D8}" destId="{6D415ABF-BC52-4E41-8E37-60571E42B416}" srcOrd="1" destOrd="0" presId="urn:microsoft.com/office/officeart/2005/8/layout/process1"/>
    <dgm:cxn modelId="{9DEE78A0-5AED-1349-873C-03EA8FA2B236}" type="presParOf" srcId="{CF90EB7D-7DD6-9F49-80A8-CA8F8F9D74EB}" destId="{BB2EEEB9-8AB0-9A43-B349-F1393013B47D}" srcOrd="0" destOrd="0" presId="urn:microsoft.com/office/officeart/2005/8/layout/process1"/>
    <dgm:cxn modelId="{6F6EAD6D-8696-7B47-9FAA-7786C192170A}" type="presParOf" srcId="{CF90EB7D-7DD6-9F49-80A8-CA8F8F9D74EB}" destId="{BB5C65BB-EF5D-C441-B148-F528937C97B6}" srcOrd="1" destOrd="0" presId="urn:microsoft.com/office/officeart/2005/8/layout/process1"/>
    <dgm:cxn modelId="{9845C42B-08D0-A840-9BB5-DF45F757DCF0}" type="presParOf" srcId="{BB5C65BB-EF5D-C441-B148-F528937C97B6}" destId="{6D415ABF-BC52-4E41-8E37-60571E42B416}" srcOrd="0" destOrd="0" presId="urn:microsoft.com/office/officeart/2005/8/layout/process1"/>
    <dgm:cxn modelId="{F223E1C8-9DB1-B445-9075-61964B24FEB8}" type="presParOf" srcId="{CF90EB7D-7DD6-9F49-80A8-CA8F8F9D74EB}" destId="{CBAB6829-CD25-7F4C-8003-96C449D0F1EE}" srcOrd="2" destOrd="0" presId="urn:microsoft.com/office/officeart/2005/8/layout/process1"/>
    <dgm:cxn modelId="{9EA50435-46DF-E84A-810E-36FC4714D953}" type="presParOf" srcId="{CF90EB7D-7DD6-9F49-80A8-CA8F8F9D74EB}" destId="{F0829325-5B12-8A4B-864D-B16CAB32E7CF}" srcOrd="3" destOrd="0" presId="urn:microsoft.com/office/officeart/2005/8/layout/process1"/>
    <dgm:cxn modelId="{8FBD2ED3-0750-2A4E-8A92-45749305E2E6}" type="presParOf" srcId="{F0829325-5B12-8A4B-864D-B16CAB32E7CF}" destId="{11799FCA-1C2B-1045-BC28-AB5C96623A5C}" srcOrd="0" destOrd="0" presId="urn:microsoft.com/office/officeart/2005/8/layout/process1"/>
    <dgm:cxn modelId="{420EC540-E2F2-4643-AFF9-465F3CE1254A}" type="presParOf" srcId="{CF90EB7D-7DD6-9F49-80A8-CA8F8F9D74EB}" destId="{7DC34BA8-6A0B-8A40-AC2B-3E4F3F4A0A2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8940800" cy="1088429"/>
        <a:chOff x="0" y="0"/>
        <a:chExt cx="8940800" cy="1088429"/>
      </a:xfrm>
    </dsp:grpSpPr>
    <dsp:sp modelId="{BB2EEEB9-8AB0-9A43-B349-F1393013B47D}">
      <dsp:nvSpPr>
        <dsp:cNvPr id="3" name="圆角矩形 2"/>
        <dsp:cNvSpPr/>
      </dsp:nvSpPr>
      <dsp:spPr bwMode="white">
        <a:xfrm>
          <a:off x="0" y="0"/>
          <a:ext cx="2352842" cy="1088429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99060" tIns="99060" rIns="99060" bIns="99060" anchor="ctr"/>
        <a:lstStyle>
          <a:lvl1pPr algn="ctr">
            <a:defRPr sz="2600"/>
          </a:lvl1pPr>
          <a:lvl2pPr marL="228600" indent="-228600" algn="ctr">
            <a:defRPr sz="2000"/>
          </a:lvl2pPr>
          <a:lvl3pPr marL="457200" indent="-228600" algn="ctr">
            <a:defRPr sz="2000"/>
          </a:lvl3pPr>
          <a:lvl4pPr marL="685800" indent="-228600" algn="ctr">
            <a:defRPr sz="2000"/>
          </a:lvl4pPr>
          <a:lvl5pPr marL="914400" indent="-228600" algn="ctr">
            <a:defRPr sz="2000"/>
          </a:lvl5pPr>
          <a:lvl6pPr marL="1143000" indent="-228600" algn="ctr">
            <a:defRPr sz="2000"/>
          </a:lvl6pPr>
          <a:lvl7pPr marL="1371600" indent="-228600" algn="ctr">
            <a:defRPr sz="2000"/>
          </a:lvl7pPr>
          <a:lvl8pPr marL="1600200" indent="-228600" algn="ctr">
            <a:defRPr sz="2000"/>
          </a:lvl8pPr>
          <a:lvl9pPr marL="1828800" indent="-228600" algn="ctr">
            <a:defRPr sz="2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kumimoji="1" lang="zh-CN" dirty="0"/>
            <a:t>构建恶意序列化代码</a:t>
          </a:r>
          <a:endParaRPr lang="zh-CN" dirty="0"/>
        </a:p>
      </dsp:txBody>
      <dsp:txXfrm>
        <a:off x="0" y="0"/>
        <a:ext cx="2352842" cy="1088429"/>
      </dsp:txXfrm>
    </dsp:sp>
    <dsp:sp modelId="{BB5C65BB-EF5D-C441-B148-F528937C97B6}">
      <dsp:nvSpPr>
        <dsp:cNvPr id="4" name="右箭头 3"/>
        <dsp:cNvSpPr/>
      </dsp:nvSpPr>
      <dsp:spPr bwMode="white">
        <a:xfrm>
          <a:off x="2574009" y="252462"/>
          <a:ext cx="498803" cy="583505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0" tIns="0" rIns="0" bIns="0" anchor="ctr"/>
        <a:lstStyle>
          <a:lvl1pPr algn="ctr">
            <a:defRPr sz="22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/>
        </a:p>
      </dsp:txBody>
      <dsp:txXfrm>
        <a:off x="2574009" y="252462"/>
        <a:ext cx="498803" cy="583505"/>
      </dsp:txXfrm>
    </dsp:sp>
    <dsp:sp modelId="{CBAB6829-CD25-7F4C-8003-96C449D0F1EE}">
      <dsp:nvSpPr>
        <dsp:cNvPr id="5" name="圆角矩形 4"/>
        <dsp:cNvSpPr/>
      </dsp:nvSpPr>
      <dsp:spPr bwMode="white">
        <a:xfrm>
          <a:off x="3293979" y="0"/>
          <a:ext cx="2352842" cy="1088429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99060" tIns="99060" rIns="99060" bIns="99060" anchor="ctr"/>
        <a:lstStyle>
          <a:lvl1pPr algn="ctr">
            <a:defRPr sz="2600"/>
          </a:lvl1pPr>
          <a:lvl2pPr marL="228600" indent="-228600" algn="ctr">
            <a:defRPr sz="2000"/>
          </a:lvl2pPr>
          <a:lvl3pPr marL="457200" indent="-228600" algn="ctr">
            <a:defRPr sz="2000"/>
          </a:lvl3pPr>
          <a:lvl4pPr marL="685800" indent="-228600" algn="ctr">
            <a:defRPr sz="2000"/>
          </a:lvl4pPr>
          <a:lvl5pPr marL="914400" indent="-228600" algn="ctr">
            <a:defRPr sz="2000"/>
          </a:lvl5pPr>
          <a:lvl6pPr marL="1143000" indent="-228600" algn="ctr">
            <a:defRPr sz="2000"/>
          </a:lvl6pPr>
          <a:lvl7pPr marL="1371600" indent="-228600" algn="ctr">
            <a:defRPr sz="2000"/>
          </a:lvl7pPr>
          <a:lvl8pPr marL="1600200" indent="-228600" algn="ctr">
            <a:defRPr sz="2000"/>
          </a:lvl8pPr>
          <a:lvl9pPr marL="1828800" indent="-228600" algn="ctr">
            <a:defRPr sz="2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kumimoji="1" lang="zh-CN" dirty="0"/>
            <a:t>初始化上下文实例</a:t>
          </a:r>
          <a:endParaRPr lang="zh-CN" dirty="0"/>
        </a:p>
      </dsp:txBody>
      <dsp:txXfrm>
        <a:off x="3293979" y="0"/>
        <a:ext cx="2352842" cy="1088429"/>
      </dsp:txXfrm>
    </dsp:sp>
    <dsp:sp modelId="{F0829325-5B12-8A4B-864D-B16CAB32E7CF}">
      <dsp:nvSpPr>
        <dsp:cNvPr id="6" name="右箭头 5"/>
        <dsp:cNvSpPr/>
      </dsp:nvSpPr>
      <dsp:spPr bwMode="white">
        <a:xfrm>
          <a:off x="5867988" y="252462"/>
          <a:ext cx="498803" cy="583505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0" tIns="0" rIns="0" bIns="0" anchor="ctr"/>
        <a:lstStyle>
          <a:lvl1pPr algn="ctr">
            <a:defRPr sz="22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/>
        </a:p>
      </dsp:txBody>
      <dsp:txXfrm>
        <a:off x="5867988" y="252462"/>
        <a:ext cx="498803" cy="583505"/>
      </dsp:txXfrm>
    </dsp:sp>
    <dsp:sp modelId="{7DC34BA8-6A0B-8A40-AC2B-3E4F3F4A0A23}">
      <dsp:nvSpPr>
        <dsp:cNvPr id="7" name="圆角矩形 6"/>
        <dsp:cNvSpPr/>
      </dsp:nvSpPr>
      <dsp:spPr bwMode="white">
        <a:xfrm>
          <a:off x="6587958" y="0"/>
          <a:ext cx="2352842" cy="1088429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99060" tIns="99060" rIns="99060" bIns="99060" anchor="ctr"/>
        <a:lstStyle>
          <a:lvl1pPr algn="ctr">
            <a:defRPr sz="2600"/>
          </a:lvl1pPr>
          <a:lvl2pPr marL="228600" indent="-228600" algn="ctr">
            <a:defRPr sz="2000"/>
          </a:lvl2pPr>
          <a:lvl3pPr marL="457200" indent="-228600" algn="ctr">
            <a:defRPr sz="2000"/>
          </a:lvl3pPr>
          <a:lvl4pPr marL="685800" indent="-228600" algn="ctr">
            <a:defRPr sz="2000"/>
          </a:lvl4pPr>
          <a:lvl5pPr marL="914400" indent="-228600" algn="ctr">
            <a:defRPr sz="2000"/>
          </a:lvl5pPr>
          <a:lvl6pPr marL="1143000" indent="-228600" algn="ctr">
            <a:defRPr sz="2000"/>
          </a:lvl6pPr>
          <a:lvl7pPr marL="1371600" indent="-228600" algn="ctr">
            <a:defRPr sz="2000"/>
          </a:lvl7pPr>
          <a:lvl8pPr marL="1600200" indent="-228600" algn="ctr">
            <a:defRPr sz="2000"/>
          </a:lvl8pPr>
          <a:lvl9pPr marL="1828800" indent="-228600" algn="ctr">
            <a:defRPr sz="2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kumimoji="1" lang="zh-CN" dirty="0"/>
            <a:t>发送序列化代码</a:t>
          </a:r>
          <a:endParaRPr lang="zh-CN" dirty="0"/>
        </a:p>
      </dsp:txBody>
      <dsp:txXfrm>
        <a:off x="6587958" y="0"/>
        <a:ext cx="2352842" cy="10884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88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9389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598B9C-87B0-4F8A-8876-781DF9777B38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390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zh-CN" altLang="en-US"/>
          </a:p>
        </p:txBody>
      </p:sp>
      <p:sp>
        <p:nvSpPr>
          <p:cNvPr id="1049391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049392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9393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03E7F-BD71-4F7F-BEAF-CA83D5F3412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03E7F-BD71-4F7F-BEAF-CA83D5F341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03E7F-BD71-4F7F-BEAF-CA83D5F341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0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02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69C03E7F-BD71-4F7F-BEAF-CA83D5F341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0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02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69C03E7F-BD71-4F7F-BEAF-CA83D5F341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0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02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69C03E7F-BD71-4F7F-BEAF-CA83D5F341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03E7F-BD71-4F7F-BEAF-CA83D5F341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0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02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69C03E7F-BD71-4F7F-BEAF-CA83D5F341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616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104861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8E2A5AA-0ADE-4A24-8106-207C03497465}" type="datetime1">
              <a:rPr lang="zh-CN" altLang="en-US" smtClean="0"/>
            </a:fld>
            <a:endParaRPr lang="zh-CN" altLang="en-US"/>
          </a:p>
        </p:txBody>
      </p:sp>
      <p:sp>
        <p:nvSpPr>
          <p:cNvPr id="104861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西安电子科技大学</a:t>
            </a:r>
            <a:endParaRPr lang="zh-CN" altLang="en-US"/>
          </a:p>
        </p:txBody>
      </p:sp>
      <p:sp>
        <p:nvSpPr>
          <p:cNvPr id="104861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B9A5AF-BDD6-4E14-989F-CF034C94E4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+截图">
    <p:spTree>
      <p:nvGrpSpPr>
        <p:cNvPr id="2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1" name="矩形 28"/>
          <p:cNvSpPr/>
          <p:nvPr userDrawn="1"/>
        </p:nvSpPr>
        <p:spPr>
          <a:xfrm>
            <a:off x="0" y="2438400"/>
            <a:ext cx="12192000" cy="2651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097188" name="图片 15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-40640" y="1227371"/>
            <a:ext cx="6553200" cy="5189304"/>
          </a:xfrm>
          <a:prstGeom prst="rect">
            <a:avLst/>
          </a:prstGeom>
        </p:spPr>
      </p:pic>
      <p:sp>
        <p:nvSpPr>
          <p:cNvPr id="1049192" name="标题 1"/>
          <p:cNvSpPr>
            <a:spLocks noGrp="1"/>
          </p:cNvSpPr>
          <p:nvPr>
            <p:ph type="title"/>
          </p:nvPr>
        </p:nvSpPr>
        <p:spPr>
          <a:xfrm>
            <a:off x="750104" y="441325"/>
            <a:ext cx="10515600" cy="365125"/>
          </a:xfrm>
        </p:spPr>
        <p:txBody>
          <a:bodyPr>
            <a:normAutofit/>
          </a:bodyPr>
          <a:lstStyle>
            <a:lvl1pPr>
              <a:defRPr sz="2400"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919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919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 dirty="0"/>
              <a:t>西安电子科技大学</a:t>
            </a:r>
            <a:endParaRPr lang="zh-CN" altLang="en-US" dirty="0"/>
          </a:p>
        </p:txBody>
      </p:sp>
      <p:sp>
        <p:nvSpPr>
          <p:cNvPr id="104919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9196" name="矩形 7"/>
          <p:cNvSpPr/>
          <p:nvPr userDrawn="1"/>
        </p:nvSpPr>
        <p:spPr>
          <a:xfrm>
            <a:off x="570610" y="441325"/>
            <a:ext cx="101385" cy="5944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9197" name="内容占位符 16"/>
          <p:cNvSpPr>
            <a:spLocks noGrp="1"/>
          </p:cNvSpPr>
          <p:nvPr>
            <p:ph sz="quarter" idx="13" hasCustomPrompt="1"/>
          </p:nvPr>
        </p:nvSpPr>
        <p:spPr>
          <a:xfrm>
            <a:off x="750888" y="806450"/>
            <a:ext cx="10515600" cy="22860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单击此处编辑英文标题</a:t>
            </a:r>
            <a:endParaRPr lang="zh-CN" altLang="en-US" dirty="0"/>
          </a:p>
        </p:txBody>
      </p:sp>
      <p:sp>
        <p:nvSpPr>
          <p:cNvPr id="1049198" name="图片占位符 25"/>
          <p:cNvSpPr>
            <a:spLocks noGrp="1"/>
          </p:cNvSpPr>
          <p:nvPr>
            <p:ph type="pic" sz="quarter" idx="15"/>
          </p:nvPr>
        </p:nvSpPr>
        <p:spPr>
          <a:xfrm>
            <a:off x="4094003" y="1461107"/>
            <a:ext cx="2145971" cy="4650188"/>
          </a:xfrm>
          <a:custGeom>
            <a:avLst/>
            <a:gdLst>
              <a:gd name="connsiteX0" fmla="*/ 232494 w 2145971"/>
              <a:gd name="connsiteY0" fmla="*/ 0 h 4565992"/>
              <a:gd name="connsiteX1" fmla="*/ 411896 w 2145971"/>
              <a:gd name="connsiteY1" fmla="*/ 0 h 4565992"/>
              <a:gd name="connsiteX2" fmla="*/ 460701 w 2145971"/>
              <a:gd name="connsiteY2" fmla="*/ 37375 h 4565992"/>
              <a:gd name="connsiteX3" fmla="*/ 474141 w 2145971"/>
              <a:gd name="connsiteY3" fmla="*/ 58952 h 4565992"/>
              <a:gd name="connsiteX4" fmla="*/ 474141 w 2145971"/>
              <a:gd name="connsiteY4" fmla="*/ 82631 h 4565992"/>
              <a:gd name="connsiteX5" fmla="*/ 510037 w 2145971"/>
              <a:gd name="connsiteY5" fmla="*/ 169291 h 4565992"/>
              <a:gd name="connsiteX6" fmla="*/ 511822 w 2145971"/>
              <a:gd name="connsiteY6" fmla="*/ 170494 h 4565992"/>
              <a:gd name="connsiteX7" fmla="*/ 511182 w 2145971"/>
              <a:gd name="connsiteY7" fmla="*/ 183169 h 4565992"/>
              <a:gd name="connsiteX8" fmla="*/ 513849 w 2145971"/>
              <a:gd name="connsiteY8" fmla="*/ 183169 h 4565992"/>
              <a:gd name="connsiteX9" fmla="*/ 513849 w 2145971"/>
              <a:gd name="connsiteY9" fmla="*/ 171861 h 4565992"/>
              <a:gd name="connsiteX10" fmla="*/ 548992 w 2145971"/>
              <a:gd name="connsiteY10" fmla="*/ 195555 h 4565992"/>
              <a:gd name="connsiteX11" fmla="*/ 596696 w 2145971"/>
              <a:gd name="connsiteY11" fmla="*/ 205186 h 4565992"/>
              <a:gd name="connsiteX12" fmla="*/ 1542211 w 2145971"/>
              <a:gd name="connsiteY12" fmla="*/ 205186 h 4565992"/>
              <a:gd name="connsiteX13" fmla="*/ 1628871 w 2145971"/>
              <a:gd name="connsiteY13" fmla="*/ 169291 h 4565992"/>
              <a:gd name="connsiteX14" fmla="*/ 1652348 w 2145971"/>
              <a:gd name="connsiteY14" fmla="*/ 134469 h 4565992"/>
              <a:gd name="connsiteX15" fmla="*/ 1652348 w 2145971"/>
              <a:gd name="connsiteY15" fmla="*/ 149349 h 4565992"/>
              <a:gd name="connsiteX16" fmla="*/ 1652530 w 2145971"/>
              <a:gd name="connsiteY16" fmla="*/ 149349 h 4565992"/>
              <a:gd name="connsiteX17" fmla="*/ 1653216 w 2145971"/>
              <a:gd name="connsiteY17" fmla="*/ 135765 h 4565992"/>
              <a:gd name="connsiteX18" fmla="*/ 1654573 w 2145971"/>
              <a:gd name="connsiteY18" fmla="*/ 131168 h 4565992"/>
              <a:gd name="connsiteX19" fmla="*/ 1655135 w 2145971"/>
              <a:gd name="connsiteY19" fmla="*/ 130335 h 4565992"/>
              <a:gd name="connsiteX20" fmla="*/ 1655818 w 2145971"/>
              <a:gd name="connsiteY20" fmla="*/ 126954 h 4565992"/>
              <a:gd name="connsiteX21" fmla="*/ 1670739 w 2145971"/>
              <a:gd name="connsiteY21" fmla="*/ 76422 h 4565992"/>
              <a:gd name="connsiteX22" fmla="*/ 1707424 w 2145971"/>
              <a:gd name="connsiteY22" fmla="*/ 28517 h 4565992"/>
              <a:gd name="connsiteX23" fmla="*/ 1753206 w 2145971"/>
              <a:gd name="connsiteY23" fmla="*/ 0 h 4565992"/>
              <a:gd name="connsiteX24" fmla="*/ 1913477 w 2145971"/>
              <a:gd name="connsiteY24" fmla="*/ 0 h 4565992"/>
              <a:gd name="connsiteX25" fmla="*/ 2145971 w 2145971"/>
              <a:gd name="connsiteY25" fmla="*/ 232494 h 4565992"/>
              <a:gd name="connsiteX26" fmla="*/ 2145971 w 2145971"/>
              <a:gd name="connsiteY26" fmla="*/ 4333498 h 4565992"/>
              <a:gd name="connsiteX27" fmla="*/ 1913477 w 2145971"/>
              <a:gd name="connsiteY27" fmla="*/ 4565992 h 4565992"/>
              <a:gd name="connsiteX28" fmla="*/ 232494 w 2145971"/>
              <a:gd name="connsiteY28" fmla="*/ 4565992 h 4565992"/>
              <a:gd name="connsiteX29" fmla="*/ 0 w 2145971"/>
              <a:gd name="connsiteY29" fmla="*/ 4333498 h 4565992"/>
              <a:gd name="connsiteX30" fmla="*/ 0 w 2145971"/>
              <a:gd name="connsiteY30" fmla="*/ 232494 h 4565992"/>
              <a:gd name="connsiteX31" fmla="*/ 232494 w 2145971"/>
              <a:gd name="connsiteY31" fmla="*/ 0 h 456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145971" h="4565992">
                <a:moveTo>
                  <a:pt x="232494" y="0"/>
                </a:moveTo>
                <a:lnTo>
                  <a:pt x="411896" y="0"/>
                </a:lnTo>
                <a:lnTo>
                  <a:pt x="460701" y="37375"/>
                </a:lnTo>
                <a:lnTo>
                  <a:pt x="474141" y="58952"/>
                </a:lnTo>
                <a:lnTo>
                  <a:pt x="474141" y="82631"/>
                </a:lnTo>
                <a:cubicBezTo>
                  <a:pt x="474141" y="116474"/>
                  <a:pt x="487859" y="147112"/>
                  <a:pt x="510037" y="169291"/>
                </a:cubicBezTo>
                <a:lnTo>
                  <a:pt x="511822" y="170494"/>
                </a:lnTo>
                <a:lnTo>
                  <a:pt x="511182" y="183169"/>
                </a:lnTo>
                <a:lnTo>
                  <a:pt x="513849" y="183169"/>
                </a:lnTo>
                <a:lnTo>
                  <a:pt x="513849" y="171861"/>
                </a:lnTo>
                <a:lnTo>
                  <a:pt x="548992" y="195555"/>
                </a:lnTo>
                <a:cubicBezTo>
                  <a:pt x="563655" y="201757"/>
                  <a:pt x="579775" y="205186"/>
                  <a:pt x="596696" y="205186"/>
                </a:cubicBezTo>
                <a:lnTo>
                  <a:pt x="1542211" y="205186"/>
                </a:lnTo>
                <a:cubicBezTo>
                  <a:pt x="1576054" y="205186"/>
                  <a:pt x="1606693" y="191469"/>
                  <a:pt x="1628871" y="169291"/>
                </a:cubicBezTo>
                <a:lnTo>
                  <a:pt x="1652348" y="134469"/>
                </a:lnTo>
                <a:lnTo>
                  <a:pt x="1652348" y="149349"/>
                </a:lnTo>
                <a:lnTo>
                  <a:pt x="1652530" y="149349"/>
                </a:lnTo>
                <a:lnTo>
                  <a:pt x="1653216" y="135765"/>
                </a:lnTo>
                <a:lnTo>
                  <a:pt x="1654573" y="131168"/>
                </a:lnTo>
                <a:lnTo>
                  <a:pt x="1655135" y="130335"/>
                </a:lnTo>
                <a:lnTo>
                  <a:pt x="1655818" y="126954"/>
                </a:lnTo>
                <a:lnTo>
                  <a:pt x="1670739" y="76422"/>
                </a:lnTo>
                <a:cubicBezTo>
                  <a:pt x="1680021" y="58300"/>
                  <a:pt x="1692497" y="42084"/>
                  <a:pt x="1707424" y="28517"/>
                </a:cubicBezTo>
                <a:lnTo>
                  <a:pt x="1753206" y="0"/>
                </a:lnTo>
                <a:lnTo>
                  <a:pt x="1913477" y="0"/>
                </a:lnTo>
                <a:cubicBezTo>
                  <a:pt x="2041880" y="0"/>
                  <a:pt x="2145971" y="104091"/>
                  <a:pt x="2145971" y="232494"/>
                </a:cubicBezTo>
                <a:lnTo>
                  <a:pt x="2145971" y="4333498"/>
                </a:lnTo>
                <a:cubicBezTo>
                  <a:pt x="2145971" y="4461901"/>
                  <a:pt x="2041880" y="4565992"/>
                  <a:pt x="1913477" y="4565992"/>
                </a:cubicBezTo>
                <a:lnTo>
                  <a:pt x="232494" y="4565992"/>
                </a:lnTo>
                <a:cubicBezTo>
                  <a:pt x="104091" y="4565992"/>
                  <a:pt x="0" y="4461901"/>
                  <a:pt x="0" y="4333498"/>
                </a:cubicBezTo>
                <a:lnTo>
                  <a:pt x="0" y="232494"/>
                </a:lnTo>
                <a:cubicBezTo>
                  <a:pt x="0" y="104091"/>
                  <a:pt x="104091" y="0"/>
                  <a:pt x="232494" y="0"/>
                </a:cubicBezTo>
                <a:close/>
              </a:path>
            </a:pathLst>
          </a:custGeom>
        </p:spPr>
        <p:txBody>
          <a:bodyPr wrap="square">
            <a:noAutofit/>
          </a:bodyPr>
          <a:p>
            <a:endParaRPr lang="zh-CN" altLang="en-US" dirty="0"/>
          </a:p>
        </p:txBody>
      </p:sp>
      <p:sp>
        <p:nvSpPr>
          <p:cNvPr id="1049199" name="图片占位符 26"/>
          <p:cNvSpPr>
            <a:spLocks noGrp="1"/>
          </p:cNvSpPr>
          <p:nvPr>
            <p:ph type="pic" sz="quarter" idx="16"/>
          </p:nvPr>
        </p:nvSpPr>
        <p:spPr>
          <a:xfrm>
            <a:off x="1360455" y="1471267"/>
            <a:ext cx="2145971" cy="4650188"/>
          </a:xfrm>
          <a:custGeom>
            <a:avLst/>
            <a:gdLst>
              <a:gd name="connsiteX0" fmla="*/ 232494 w 2145971"/>
              <a:gd name="connsiteY0" fmla="*/ 0 h 4565992"/>
              <a:gd name="connsiteX1" fmla="*/ 411896 w 2145971"/>
              <a:gd name="connsiteY1" fmla="*/ 0 h 4565992"/>
              <a:gd name="connsiteX2" fmla="*/ 460701 w 2145971"/>
              <a:gd name="connsiteY2" fmla="*/ 37375 h 4565992"/>
              <a:gd name="connsiteX3" fmla="*/ 474141 w 2145971"/>
              <a:gd name="connsiteY3" fmla="*/ 58952 h 4565992"/>
              <a:gd name="connsiteX4" fmla="*/ 474141 w 2145971"/>
              <a:gd name="connsiteY4" fmla="*/ 82631 h 4565992"/>
              <a:gd name="connsiteX5" fmla="*/ 510037 w 2145971"/>
              <a:gd name="connsiteY5" fmla="*/ 169291 h 4565992"/>
              <a:gd name="connsiteX6" fmla="*/ 511822 w 2145971"/>
              <a:gd name="connsiteY6" fmla="*/ 170494 h 4565992"/>
              <a:gd name="connsiteX7" fmla="*/ 511182 w 2145971"/>
              <a:gd name="connsiteY7" fmla="*/ 183169 h 4565992"/>
              <a:gd name="connsiteX8" fmla="*/ 513849 w 2145971"/>
              <a:gd name="connsiteY8" fmla="*/ 183169 h 4565992"/>
              <a:gd name="connsiteX9" fmla="*/ 513849 w 2145971"/>
              <a:gd name="connsiteY9" fmla="*/ 171861 h 4565992"/>
              <a:gd name="connsiteX10" fmla="*/ 548992 w 2145971"/>
              <a:gd name="connsiteY10" fmla="*/ 195555 h 4565992"/>
              <a:gd name="connsiteX11" fmla="*/ 596696 w 2145971"/>
              <a:gd name="connsiteY11" fmla="*/ 205186 h 4565992"/>
              <a:gd name="connsiteX12" fmla="*/ 1542211 w 2145971"/>
              <a:gd name="connsiteY12" fmla="*/ 205186 h 4565992"/>
              <a:gd name="connsiteX13" fmla="*/ 1628871 w 2145971"/>
              <a:gd name="connsiteY13" fmla="*/ 169291 h 4565992"/>
              <a:gd name="connsiteX14" fmla="*/ 1652348 w 2145971"/>
              <a:gd name="connsiteY14" fmla="*/ 134469 h 4565992"/>
              <a:gd name="connsiteX15" fmla="*/ 1652348 w 2145971"/>
              <a:gd name="connsiteY15" fmla="*/ 149349 h 4565992"/>
              <a:gd name="connsiteX16" fmla="*/ 1652530 w 2145971"/>
              <a:gd name="connsiteY16" fmla="*/ 149349 h 4565992"/>
              <a:gd name="connsiteX17" fmla="*/ 1653216 w 2145971"/>
              <a:gd name="connsiteY17" fmla="*/ 135765 h 4565992"/>
              <a:gd name="connsiteX18" fmla="*/ 1654573 w 2145971"/>
              <a:gd name="connsiteY18" fmla="*/ 131168 h 4565992"/>
              <a:gd name="connsiteX19" fmla="*/ 1655135 w 2145971"/>
              <a:gd name="connsiteY19" fmla="*/ 130335 h 4565992"/>
              <a:gd name="connsiteX20" fmla="*/ 1655818 w 2145971"/>
              <a:gd name="connsiteY20" fmla="*/ 126954 h 4565992"/>
              <a:gd name="connsiteX21" fmla="*/ 1670739 w 2145971"/>
              <a:gd name="connsiteY21" fmla="*/ 76422 h 4565992"/>
              <a:gd name="connsiteX22" fmla="*/ 1707424 w 2145971"/>
              <a:gd name="connsiteY22" fmla="*/ 28517 h 4565992"/>
              <a:gd name="connsiteX23" fmla="*/ 1753206 w 2145971"/>
              <a:gd name="connsiteY23" fmla="*/ 0 h 4565992"/>
              <a:gd name="connsiteX24" fmla="*/ 1913477 w 2145971"/>
              <a:gd name="connsiteY24" fmla="*/ 0 h 4565992"/>
              <a:gd name="connsiteX25" fmla="*/ 2145971 w 2145971"/>
              <a:gd name="connsiteY25" fmla="*/ 232494 h 4565992"/>
              <a:gd name="connsiteX26" fmla="*/ 2145971 w 2145971"/>
              <a:gd name="connsiteY26" fmla="*/ 4333498 h 4565992"/>
              <a:gd name="connsiteX27" fmla="*/ 1913477 w 2145971"/>
              <a:gd name="connsiteY27" fmla="*/ 4565992 h 4565992"/>
              <a:gd name="connsiteX28" fmla="*/ 232494 w 2145971"/>
              <a:gd name="connsiteY28" fmla="*/ 4565992 h 4565992"/>
              <a:gd name="connsiteX29" fmla="*/ 0 w 2145971"/>
              <a:gd name="connsiteY29" fmla="*/ 4333498 h 4565992"/>
              <a:gd name="connsiteX30" fmla="*/ 0 w 2145971"/>
              <a:gd name="connsiteY30" fmla="*/ 232494 h 4565992"/>
              <a:gd name="connsiteX31" fmla="*/ 232494 w 2145971"/>
              <a:gd name="connsiteY31" fmla="*/ 0 h 456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145971" h="4565992">
                <a:moveTo>
                  <a:pt x="232494" y="0"/>
                </a:moveTo>
                <a:lnTo>
                  <a:pt x="411896" y="0"/>
                </a:lnTo>
                <a:lnTo>
                  <a:pt x="460701" y="37375"/>
                </a:lnTo>
                <a:lnTo>
                  <a:pt x="474141" y="58952"/>
                </a:lnTo>
                <a:lnTo>
                  <a:pt x="474141" y="82631"/>
                </a:lnTo>
                <a:cubicBezTo>
                  <a:pt x="474141" y="116474"/>
                  <a:pt x="487859" y="147112"/>
                  <a:pt x="510037" y="169291"/>
                </a:cubicBezTo>
                <a:lnTo>
                  <a:pt x="511822" y="170494"/>
                </a:lnTo>
                <a:lnTo>
                  <a:pt x="511182" y="183169"/>
                </a:lnTo>
                <a:lnTo>
                  <a:pt x="513849" y="183169"/>
                </a:lnTo>
                <a:lnTo>
                  <a:pt x="513849" y="171861"/>
                </a:lnTo>
                <a:lnTo>
                  <a:pt x="548992" y="195555"/>
                </a:lnTo>
                <a:cubicBezTo>
                  <a:pt x="563655" y="201757"/>
                  <a:pt x="579775" y="205186"/>
                  <a:pt x="596696" y="205186"/>
                </a:cubicBezTo>
                <a:lnTo>
                  <a:pt x="1542211" y="205186"/>
                </a:lnTo>
                <a:cubicBezTo>
                  <a:pt x="1576054" y="205186"/>
                  <a:pt x="1606693" y="191469"/>
                  <a:pt x="1628871" y="169291"/>
                </a:cubicBezTo>
                <a:lnTo>
                  <a:pt x="1652348" y="134469"/>
                </a:lnTo>
                <a:lnTo>
                  <a:pt x="1652348" y="149349"/>
                </a:lnTo>
                <a:lnTo>
                  <a:pt x="1652530" y="149349"/>
                </a:lnTo>
                <a:lnTo>
                  <a:pt x="1653216" y="135765"/>
                </a:lnTo>
                <a:lnTo>
                  <a:pt x="1654573" y="131168"/>
                </a:lnTo>
                <a:lnTo>
                  <a:pt x="1655135" y="130335"/>
                </a:lnTo>
                <a:lnTo>
                  <a:pt x="1655818" y="126954"/>
                </a:lnTo>
                <a:lnTo>
                  <a:pt x="1670739" y="76422"/>
                </a:lnTo>
                <a:cubicBezTo>
                  <a:pt x="1680021" y="58300"/>
                  <a:pt x="1692497" y="42084"/>
                  <a:pt x="1707424" y="28517"/>
                </a:cubicBezTo>
                <a:lnTo>
                  <a:pt x="1753206" y="0"/>
                </a:lnTo>
                <a:lnTo>
                  <a:pt x="1913477" y="0"/>
                </a:lnTo>
                <a:cubicBezTo>
                  <a:pt x="2041880" y="0"/>
                  <a:pt x="2145971" y="104091"/>
                  <a:pt x="2145971" y="232494"/>
                </a:cubicBezTo>
                <a:lnTo>
                  <a:pt x="2145971" y="4333498"/>
                </a:lnTo>
                <a:cubicBezTo>
                  <a:pt x="2145971" y="4461901"/>
                  <a:pt x="2041880" y="4565992"/>
                  <a:pt x="1913477" y="4565992"/>
                </a:cubicBezTo>
                <a:lnTo>
                  <a:pt x="232494" y="4565992"/>
                </a:lnTo>
                <a:cubicBezTo>
                  <a:pt x="104091" y="4565992"/>
                  <a:pt x="0" y="4461901"/>
                  <a:pt x="0" y="4333498"/>
                </a:cubicBezTo>
                <a:lnTo>
                  <a:pt x="0" y="232494"/>
                </a:lnTo>
                <a:cubicBezTo>
                  <a:pt x="0" y="104091"/>
                  <a:pt x="104091" y="0"/>
                  <a:pt x="232494" y="0"/>
                </a:cubicBezTo>
                <a:close/>
              </a:path>
            </a:pathLst>
          </a:custGeom>
        </p:spPr>
        <p:txBody>
          <a:bodyPr wrap="square">
            <a:noAutofit/>
          </a:bodyPr>
          <a:p>
            <a:endParaRPr lang="zh-CN" altLang="en-US" dirty="0"/>
          </a:p>
        </p:txBody>
      </p:sp>
      <p:sp>
        <p:nvSpPr>
          <p:cNvPr id="1049200" name="图片占位符 27"/>
          <p:cNvSpPr>
            <a:spLocks noGrp="1"/>
          </p:cNvSpPr>
          <p:nvPr>
            <p:ph type="pic" sz="quarter" idx="17"/>
          </p:nvPr>
        </p:nvSpPr>
        <p:spPr>
          <a:xfrm>
            <a:off x="-1403065" y="1466132"/>
            <a:ext cx="2145971" cy="4650188"/>
          </a:xfrm>
          <a:custGeom>
            <a:avLst/>
            <a:gdLst>
              <a:gd name="connsiteX0" fmla="*/ 232494 w 2145971"/>
              <a:gd name="connsiteY0" fmla="*/ 0 h 4565992"/>
              <a:gd name="connsiteX1" fmla="*/ 411896 w 2145971"/>
              <a:gd name="connsiteY1" fmla="*/ 0 h 4565992"/>
              <a:gd name="connsiteX2" fmla="*/ 460701 w 2145971"/>
              <a:gd name="connsiteY2" fmla="*/ 37375 h 4565992"/>
              <a:gd name="connsiteX3" fmla="*/ 474141 w 2145971"/>
              <a:gd name="connsiteY3" fmla="*/ 58952 h 4565992"/>
              <a:gd name="connsiteX4" fmla="*/ 474141 w 2145971"/>
              <a:gd name="connsiteY4" fmla="*/ 82631 h 4565992"/>
              <a:gd name="connsiteX5" fmla="*/ 510037 w 2145971"/>
              <a:gd name="connsiteY5" fmla="*/ 169291 h 4565992"/>
              <a:gd name="connsiteX6" fmla="*/ 511822 w 2145971"/>
              <a:gd name="connsiteY6" fmla="*/ 170494 h 4565992"/>
              <a:gd name="connsiteX7" fmla="*/ 511182 w 2145971"/>
              <a:gd name="connsiteY7" fmla="*/ 183169 h 4565992"/>
              <a:gd name="connsiteX8" fmla="*/ 513849 w 2145971"/>
              <a:gd name="connsiteY8" fmla="*/ 183169 h 4565992"/>
              <a:gd name="connsiteX9" fmla="*/ 513849 w 2145971"/>
              <a:gd name="connsiteY9" fmla="*/ 171861 h 4565992"/>
              <a:gd name="connsiteX10" fmla="*/ 548992 w 2145971"/>
              <a:gd name="connsiteY10" fmla="*/ 195555 h 4565992"/>
              <a:gd name="connsiteX11" fmla="*/ 596696 w 2145971"/>
              <a:gd name="connsiteY11" fmla="*/ 205186 h 4565992"/>
              <a:gd name="connsiteX12" fmla="*/ 1542211 w 2145971"/>
              <a:gd name="connsiteY12" fmla="*/ 205186 h 4565992"/>
              <a:gd name="connsiteX13" fmla="*/ 1628871 w 2145971"/>
              <a:gd name="connsiteY13" fmla="*/ 169291 h 4565992"/>
              <a:gd name="connsiteX14" fmla="*/ 1652348 w 2145971"/>
              <a:gd name="connsiteY14" fmla="*/ 134469 h 4565992"/>
              <a:gd name="connsiteX15" fmla="*/ 1652348 w 2145971"/>
              <a:gd name="connsiteY15" fmla="*/ 149349 h 4565992"/>
              <a:gd name="connsiteX16" fmla="*/ 1652530 w 2145971"/>
              <a:gd name="connsiteY16" fmla="*/ 149349 h 4565992"/>
              <a:gd name="connsiteX17" fmla="*/ 1653216 w 2145971"/>
              <a:gd name="connsiteY17" fmla="*/ 135765 h 4565992"/>
              <a:gd name="connsiteX18" fmla="*/ 1654573 w 2145971"/>
              <a:gd name="connsiteY18" fmla="*/ 131168 h 4565992"/>
              <a:gd name="connsiteX19" fmla="*/ 1655135 w 2145971"/>
              <a:gd name="connsiteY19" fmla="*/ 130335 h 4565992"/>
              <a:gd name="connsiteX20" fmla="*/ 1655818 w 2145971"/>
              <a:gd name="connsiteY20" fmla="*/ 126954 h 4565992"/>
              <a:gd name="connsiteX21" fmla="*/ 1670739 w 2145971"/>
              <a:gd name="connsiteY21" fmla="*/ 76422 h 4565992"/>
              <a:gd name="connsiteX22" fmla="*/ 1707424 w 2145971"/>
              <a:gd name="connsiteY22" fmla="*/ 28517 h 4565992"/>
              <a:gd name="connsiteX23" fmla="*/ 1753206 w 2145971"/>
              <a:gd name="connsiteY23" fmla="*/ 0 h 4565992"/>
              <a:gd name="connsiteX24" fmla="*/ 1913477 w 2145971"/>
              <a:gd name="connsiteY24" fmla="*/ 0 h 4565992"/>
              <a:gd name="connsiteX25" fmla="*/ 2145971 w 2145971"/>
              <a:gd name="connsiteY25" fmla="*/ 232494 h 4565992"/>
              <a:gd name="connsiteX26" fmla="*/ 2145971 w 2145971"/>
              <a:gd name="connsiteY26" fmla="*/ 4333498 h 4565992"/>
              <a:gd name="connsiteX27" fmla="*/ 1913477 w 2145971"/>
              <a:gd name="connsiteY27" fmla="*/ 4565992 h 4565992"/>
              <a:gd name="connsiteX28" fmla="*/ 232494 w 2145971"/>
              <a:gd name="connsiteY28" fmla="*/ 4565992 h 4565992"/>
              <a:gd name="connsiteX29" fmla="*/ 0 w 2145971"/>
              <a:gd name="connsiteY29" fmla="*/ 4333498 h 4565992"/>
              <a:gd name="connsiteX30" fmla="*/ 0 w 2145971"/>
              <a:gd name="connsiteY30" fmla="*/ 232494 h 4565992"/>
              <a:gd name="connsiteX31" fmla="*/ 232494 w 2145971"/>
              <a:gd name="connsiteY31" fmla="*/ 0 h 4565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145971" h="4565992">
                <a:moveTo>
                  <a:pt x="232494" y="0"/>
                </a:moveTo>
                <a:lnTo>
                  <a:pt x="411896" y="0"/>
                </a:lnTo>
                <a:lnTo>
                  <a:pt x="460701" y="37375"/>
                </a:lnTo>
                <a:lnTo>
                  <a:pt x="474141" y="58952"/>
                </a:lnTo>
                <a:lnTo>
                  <a:pt x="474141" y="82631"/>
                </a:lnTo>
                <a:cubicBezTo>
                  <a:pt x="474141" y="116474"/>
                  <a:pt x="487859" y="147112"/>
                  <a:pt x="510037" y="169291"/>
                </a:cubicBezTo>
                <a:lnTo>
                  <a:pt x="511822" y="170494"/>
                </a:lnTo>
                <a:lnTo>
                  <a:pt x="511182" y="183169"/>
                </a:lnTo>
                <a:lnTo>
                  <a:pt x="513849" y="183169"/>
                </a:lnTo>
                <a:lnTo>
                  <a:pt x="513849" y="171861"/>
                </a:lnTo>
                <a:lnTo>
                  <a:pt x="548992" y="195555"/>
                </a:lnTo>
                <a:cubicBezTo>
                  <a:pt x="563655" y="201757"/>
                  <a:pt x="579775" y="205186"/>
                  <a:pt x="596696" y="205186"/>
                </a:cubicBezTo>
                <a:lnTo>
                  <a:pt x="1542211" y="205186"/>
                </a:lnTo>
                <a:cubicBezTo>
                  <a:pt x="1576054" y="205186"/>
                  <a:pt x="1606693" y="191469"/>
                  <a:pt x="1628871" y="169291"/>
                </a:cubicBezTo>
                <a:lnTo>
                  <a:pt x="1652348" y="134469"/>
                </a:lnTo>
                <a:lnTo>
                  <a:pt x="1652348" y="149349"/>
                </a:lnTo>
                <a:lnTo>
                  <a:pt x="1652530" y="149349"/>
                </a:lnTo>
                <a:lnTo>
                  <a:pt x="1653216" y="135765"/>
                </a:lnTo>
                <a:lnTo>
                  <a:pt x="1654573" y="131168"/>
                </a:lnTo>
                <a:lnTo>
                  <a:pt x="1655135" y="130335"/>
                </a:lnTo>
                <a:lnTo>
                  <a:pt x="1655818" y="126954"/>
                </a:lnTo>
                <a:lnTo>
                  <a:pt x="1670739" y="76422"/>
                </a:lnTo>
                <a:cubicBezTo>
                  <a:pt x="1680021" y="58300"/>
                  <a:pt x="1692497" y="42084"/>
                  <a:pt x="1707424" y="28517"/>
                </a:cubicBezTo>
                <a:lnTo>
                  <a:pt x="1753206" y="0"/>
                </a:lnTo>
                <a:lnTo>
                  <a:pt x="1913477" y="0"/>
                </a:lnTo>
                <a:cubicBezTo>
                  <a:pt x="2041880" y="0"/>
                  <a:pt x="2145971" y="104091"/>
                  <a:pt x="2145971" y="232494"/>
                </a:cubicBezTo>
                <a:lnTo>
                  <a:pt x="2145971" y="4333498"/>
                </a:lnTo>
                <a:cubicBezTo>
                  <a:pt x="2145971" y="4461901"/>
                  <a:pt x="2041880" y="4565992"/>
                  <a:pt x="1913477" y="4565992"/>
                </a:cubicBezTo>
                <a:lnTo>
                  <a:pt x="232494" y="4565992"/>
                </a:lnTo>
                <a:cubicBezTo>
                  <a:pt x="104091" y="4565992"/>
                  <a:pt x="0" y="4461901"/>
                  <a:pt x="0" y="4333498"/>
                </a:cubicBezTo>
                <a:lnTo>
                  <a:pt x="0" y="232494"/>
                </a:lnTo>
                <a:cubicBezTo>
                  <a:pt x="0" y="104091"/>
                  <a:pt x="104091" y="0"/>
                  <a:pt x="232494" y="0"/>
                </a:cubicBezTo>
                <a:close/>
              </a:path>
            </a:pathLst>
          </a:custGeom>
        </p:spPr>
        <p:txBody>
          <a:bodyPr wrap="square">
            <a:noAutofit/>
          </a:bodyPr>
          <a:p>
            <a:endParaRPr lang="zh-CN" altLang="en-US" dirty="0"/>
          </a:p>
        </p:txBody>
      </p:sp>
      <p:sp>
        <p:nvSpPr>
          <p:cNvPr id="1049201" name="文本框 13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02" name="矩形 19"/>
          <p:cNvSpPr/>
          <p:nvPr userDrawn="1"/>
        </p:nvSpPr>
        <p:spPr>
          <a:xfrm>
            <a:off x="0" y="0"/>
            <a:ext cx="480939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9103" name="标题 1"/>
          <p:cNvSpPr>
            <a:spLocks noGrp="1"/>
          </p:cNvSpPr>
          <p:nvPr>
            <p:ph type="title"/>
          </p:nvPr>
        </p:nvSpPr>
        <p:spPr>
          <a:xfrm>
            <a:off x="750104" y="441325"/>
            <a:ext cx="10515600" cy="365125"/>
          </a:xfrm>
        </p:spPr>
        <p:txBody>
          <a:bodyPr>
            <a:normAutofit/>
          </a:bodyPr>
          <a:lstStyle>
            <a:lvl1pPr>
              <a:defRPr sz="2400">
                <a:solidFill>
                  <a:srgbClr val="FFF2CC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9104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2CC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9105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 dirty="0"/>
              <a:t>西安电子科技大学</a:t>
            </a:r>
            <a:endParaRPr lang="zh-CN" altLang="en-US" dirty="0"/>
          </a:p>
        </p:txBody>
      </p:sp>
      <p:sp>
        <p:nvSpPr>
          <p:cNvPr id="1049106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9107" name="矩形 7"/>
          <p:cNvSpPr/>
          <p:nvPr userDrawn="1"/>
        </p:nvSpPr>
        <p:spPr>
          <a:xfrm>
            <a:off x="570610" y="441325"/>
            <a:ext cx="101385" cy="594461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9108" name="内容占位符 16"/>
          <p:cNvSpPr>
            <a:spLocks noGrp="1"/>
          </p:cNvSpPr>
          <p:nvPr>
            <p:ph sz="quarter" idx="13" hasCustomPrompt="1"/>
          </p:nvPr>
        </p:nvSpPr>
        <p:spPr>
          <a:xfrm>
            <a:off x="750888" y="806450"/>
            <a:ext cx="10515600" cy="228600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rgbClr val="FFF2C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单击此处编辑英文标题</a:t>
            </a:r>
            <a:endParaRPr lang="zh-CN" altLang="en-US" dirty="0"/>
          </a:p>
        </p:txBody>
      </p:sp>
      <p:sp>
        <p:nvSpPr>
          <p:cNvPr id="1049109" name="等腰三角形 5"/>
          <p:cNvSpPr/>
          <p:nvPr userDrawn="1"/>
        </p:nvSpPr>
        <p:spPr>
          <a:xfrm rot="5400000">
            <a:off x="4670790" y="579927"/>
            <a:ext cx="593726" cy="31652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9110" name="文本框 10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项图文">
    <p:spTree>
      <p:nvGrpSpPr>
        <p:cNvPr id="1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3" name="矩形 19"/>
          <p:cNvSpPr/>
          <p:nvPr userDrawn="1"/>
        </p:nvSpPr>
        <p:spPr>
          <a:xfrm>
            <a:off x="0" y="0"/>
            <a:ext cx="480939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94" name="标题 1"/>
          <p:cNvSpPr>
            <a:spLocks noGrp="1"/>
          </p:cNvSpPr>
          <p:nvPr>
            <p:ph type="title"/>
          </p:nvPr>
        </p:nvSpPr>
        <p:spPr>
          <a:xfrm>
            <a:off x="750104" y="441325"/>
            <a:ext cx="10515600" cy="365125"/>
          </a:xfrm>
        </p:spPr>
        <p:txBody>
          <a:bodyPr>
            <a:normAutofit/>
          </a:bodyPr>
          <a:lstStyle>
            <a:lvl1pPr>
              <a:defRPr sz="2400">
                <a:solidFill>
                  <a:srgbClr val="FFF2CC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995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2CC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8996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 dirty="0"/>
              <a:t>西安电子科技大学</a:t>
            </a:r>
            <a:endParaRPr lang="zh-CN" altLang="en-US" dirty="0"/>
          </a:p>
        </p:txBody>
      </p:sp>
      <p:sp>
        <p:nvSpPr>
          <p:cNvPr id="1048997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998" name="矩形 7"/>
          <p:cNvSpPr/>
          <p:nvPr userDrawn="1"/>
        </p:nvSpPr>
        <p:spPr>
          <a:xfrm>
            <a:off x="570610" y="441325"/>
            <a:ext cx="101385" cy="594461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99" name="内容占位符 16"/>
          <p:cNvSpPr>
            <a:spLocks noGrp="1"/>
          </p:cNvSpPr>
          <p:nvPr>
            <p:ph sz="quarter" idx="13" hasCustomPrompt="1"/>
          </p:nvPr>
        </p:nvSpPr>
        <p:spPr>
          <a:xfrm>
            <a:off x="750888" y="806450"/>
            <a:ext cx="10515600" cy="228600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rgbClr val="FFF2C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单击此处编辑英文标题</a:t>
            </a:r>
            <a:endParaRPr lang="zh-CN" altLang="en-US" dirty="0"/>
          </a:p>
        </p:txBody>
      </p:sp>
      <p:sp>
        <p:nvSpPr>
          <p:cNvPr id="1049000" name="等腰三角形 5"/>
          <p:cNvSpPr/>
          <p:nvPr userDrawn="1"/>
        </p:nvSpPr>
        <p:spPr>
          <a:xfrm rot="5400000">
            <a:off x="4670790" y="579927"/>
            <a:ext cx="593726" cy="31652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9001" name="文本框 10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049002" name="图片占位符 8"/>
          <p:cNvSpPr>
            <a:spLocks noGrp="1"/>
          </p:cNvSpPr>
          <p:nvPr>
            <p:ph type="pic" sz="quarter" idx="14"/>
          </p:nvPr>
        </p:nvSpPr>
        <p:spPr>
          <a:xfrm>
            <a:off x="565422" y="1473200"/>
            <a:ext cx="1919287" cy="1350963"/>
          </a:xfrm>
        </p:spPr>
        <p:txBody>
          <a:bodyPr/>
          <a:p>
            <a:endParaRPr lang="zh-CN" altLang="en-US"/>
          </a:p>
        </p:txBody>
      </p:sp>
      <p:sp>
        <p:nvSpPr>
          <p:cNvPr id="1049003" name="图片占位符 8"/>
          <p:cNvSpPr>
            <a:spLocks noGrp="1"/>
          </p:cNvSpPr>
          <p:nvPr>
            <p:ph type="pic" sz="quarter" idx="15"/>
          </p:nvPr>
        </p:nvSpPr>
        <p:spPr>
          <a:xfrm>
            <a:off x="2591276" y="1473200"/>
            <a:ext cx="1919287" cy="1350963"/>
          </a:xfrm>
        </p:spPr>
        <p:txBody>
          <a:bodyPr/>
          <a:p>
            <a:endParaRPr lang="zh-CN" altLang="en-US"/>
          </a:p>
        </p:txBody>
      </p:sp>
      <p:sp>
        <p:nvSpPr>
          <p:cNvPr id="1049004" name="图片占位符 8"/>
          <p:cNvSpPr>
            <a:spLocks noGrp="1"/>
          </p:cNvSpPr>
          <p:nvPr>
            <p:ph type="pic" sz="quarter" idx="16"/>
          </p:nvPr>
        </p:nvSpPr>
        <p:spPr>
          <a:xfrm>
            <a:off x="565422" y="2916554"/>
            <a:ext cx="1919287" cy="1350963"/>
          </a:xfrm>
        </p:spPr>
        <p:txBody>
          <a:bodyPr/>
          <a:p>
            <a:endParaRPr lang="zh-CN" altLang="en-US"/>
          </a:p>
        </p:txBody>
      </p:sp>
      <p:sp>
        <p:nvSpPr>
          <p:cNvPr id="1049005" name="图片占位符 8"/>
          <p:cNvSpPr>
            <a:spLocks noGrp="1"/>
          </p:cNvSpPr>
          <p:nvPr>
            <p:ph type="pic" sz="quarter" idx="17"/>
          </p:nvPr>
        </p:nvSpPr>
        <p:spPr>
          <a:xfrm>
            <a:off x="2591276" y="2916554"/>
            <a:ext cx="1919287" cy="1350963"/>
          </a:xfrm>
        </p:spPr>
        <p:txBody>
          <a:bodyPr/>
          <a:p>
            <a:endParaRPr lang="zh-CN" altLang="en-US"/>
          </a:p>
        </p:txBody>
      </p:sp>
      <p:sp>
        <p:nvSpPr>
          <p:cNvPr id="1049006" name="图片占位符 8"/>
          <p:cNvSpPr>
            <a:spLocks noGrp="1"/>
          </p:cNvSpPr>
          <p:nvPr>
            <p:ph type="pic" sz="quarter" idx="18"/>
          </p:nvPr>
        </p:nvSpPr>
        <p:spPr>
          <a:xfrm>
            <a:off x="565422" y="4359908"/>
            <a:ext cx="1919287" cy="1350963"/>
          </a:xfrm>
        </p:spPr>
        <p:txBody>
          <a:bodyPr/>
          <a:p>
            <a:endParaRPr lang="zh-CN" altLang="en-US"/>
          </a:p>
        </p:txBody>
      </p:sp>
      <p:sp>
        <p:nvSpPr>
          <p:cNvPr id="1049007" name="图片占位符 8"/>
          <p:cNvSpPr>
            <a:spLocks noGrp="1"/>
          </p:cNvSpPr>
          <p:nvPr>
            <p:ph type="pic" sz="quarter" idx="19"/>
          </p:nvPr>
        </p:nvSpPr>
        <p:spPr>
          <a:xfrm>
            <a:off x="2591276" y="4359908"/>
            <a:ext cx="1919287" cy="1350963"/>
          </a:xfrm>
        </p:spPr>
        <p:txBody>
          <a:bodyPr/>
          <a:p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网页">
    <p:spTree>
      <p:nvGrpSpPr>
        <p:cNvPr id="2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11" name="矩形 19"/>
          <p:cNvSpPr/>
          <p:nvPr userDrawn="1"/>
        </p:nvSpPr>
        <p:spPr>
          <a:xfrm>
            <a:off x="0" y="0"/>
            <a:ext cx="480939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9212" name="标题 1"/>
          <p:cNvSpPr>
            <a:spLocks noGrp="1"/>
          </p:cNvSpPr>
          <p:nvPr>
            <p:ph type="title"/>
          </p:nvPr>
        </p:nvSpPr>
        <p:spPr>
          <a:xfrm>
            <a:off x="750104" y="441325"/>
            <a:ext cx="10515600" cy="365125"/>
          </a:xfrm>
        </p:spPr>
        <p:txBody>
          <a:bodyPr>
            <a:normAutofit/>
          </a:bodyPr>
          <a:lstStyle>
            <a:lvl1pPr>
              <a:defRPr sz="2400">
                <a:solidFill>
                  <a:srgbClr val="FFF2CC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921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2CC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921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 dirty="0"/>
              <a:t>西安电子科技大学</a:t>
            </a:r>
            <a:endParaRPr lang="zh-CN" altLang="en-US" dirty="0"/>
          </a:p>
        </p:txBody>
      </p:sp>
      <p:sp>
        <p:nvSpPr>
          <p:cNvPr id="104921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9216" name="矩形 7"/>
          <p:cNvSpPr/>
          <p:nvPr userDrawn="1"/>
        </p:nvSpPr>
        <p:spPr>
          <a:xfrm>
            <a:off x="570610" y="441325"/>
            <a:ext cx="101385" cy="594461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9217" name="内容占位符 16"/>
          <p:cNvSpPr>
            <a:spLocks noGrp="1"/>
          </p:cNvSpPr>
          <p:nvPr>
            <p:ph sz="quarter" idx="13" hasCustomPrompt="1"/>
          </p:nvPr>
        </p:nvSpPr>
        <p:spPr>
          <a:xfrm>
            <a:off x="750888" y="806450"/>
            <a:ext cx="10515600" cy="228600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rgbClr val="FFF2C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单击此处编辑英文标题</a:t>
            </a:r>
            <a:endParaRPr lang="zh-CN" altLang="en-US" dirty="0"/>
          </a:p>
        </p:txBody>
      </p:sp>
      <p:sp>
        <p:nvSpPr>
          <p:cNvPr id="1049218" name="等腰三角形 5"/>
          <p:cNvSpPr/>
          <p:nvPr userDrawn="1"/>
        </p:nvSpPr>
        <p:spPr>
          <a:xfrm rot="5400000">
            <a:off x="4670790" y="579927"/>
            <a:ext cx="593726" cy="316523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9219" name="文本框 10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pic>
        <p:nvPicPr>
          <p:cNvPr id="2097192" name="图片 13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284480" y="1171575"/>
            <a:ext cx="6255849" cy="4558665"/>
          </a:xfrm>
          <a:prstGeom prst="rect">
            <a:avLst/>
          </a:prstGeom>
        </p:spPr>
      </p:pic>
      <p:sp>
        <p:nvSpPr>
          <p:cNvPr id="1049220" name="图片占位符 8"/>
          <p:cNvSpPr>
            <a:spLocks noGrp="1"/>
          </p:cNvSpPr>
          <p:nvPr>
            <p:ph type="pic" sz="quarter" idx="14"/>
          </p:nvPr>
        </p:nvSpPr>
        <p:spPr>
          <a:xfrm>
            <a:off x="1335088" y="1554163"/>
            <a:ext cx="4297362" cy="2851150"/>
          </a:xfrm>
        </p:spPr>
        <p:txBody>
          <a:bodyPr/>
          <a:p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标题">
    <p:spTree>
      <p:nvGrpSpPr>
        <p:cNvPr id="10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Picture 2"/>
          <p:cNvPicPr>
            <a:picLocks noChangeAspect="1" noChangeArrowheads="1"/>
          </p:cNvPicPr>
          <p:nvPr userDrawn="1"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048703" name="文本框 9"/>
          <p:cNvSpPr txBox="1"/>
          <p:nvPr userDrawn="1"/>
        </p:nvSpPr>
        <p:spPr>
          <a:xfrm>
            <a:off x="587375" y="6030223"/>
            <a:ext cx="1444197" cy="386452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zh-CN" altLang="en-US" sz="1600" spc="100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▶▶▶</a:t>
            </a:r>
            <a:endParaRPr lang="zh-CN" altLang="en-US" sz="1600" spc="100" dirty="0">
              <a:solidFill>
                <a:schemeClr val="accent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48704" name="椭圆 6"/>
          <p:cNvSpPr/>
          <p:nvPr userDrawn="1"/>
        </p:nvSpPr>
        <p:spPr>
          <a:xfrm>
            <a:off x="7421356" y="-2690075"/>
            <a:ext cx="12420862" cy="124208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48705" name="椭圆 7"/>
          <p:cNvSpPr/>
          <p:nvPr userDrawn="1"/>
        </p:nvSpPr>
        <p:spPr>
          <a:xfrm>
            <a:off x="7634978" y="-2781431"/>
            <a:ext cx="12420862" cy="1242086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48706" name="文本框 10"/>
          <p:cNvSpPr txBox="1"/>
          <p:nvPr userDrawn="1"/>
        </p:nvSpPr>
        <p:spPr>
          <a:xfrm>
            <a:off x="8534112" y="922705"/>
            <a:ext cx="3814482" cy="637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厚德 求真 励学 笃行</a:t>
            </a:r>
            <a:endParaRPr kumimoji="0" lang="zh-CN" altLang="en-US" sz="28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07" name="文本框 11"/>
          <p:cNvSpPr txBox="1"/>
          <p:nvPr userDrawn="1"/>
        </p:nvSpPr>
        <p:spPr>
          <a:xfrm>
            <a:off x="8174732" y="1718517"/>
            <a:ext cx="1736243" cy="8661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西军电</a:t>
            </a:r>
            <a:endParaRPr kumimoji="0" lang="zh-CN" altLang="en-US" sz="4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08" name="文本框 12"/>
          <p:cNvSpPr txBox="1"/>
          <p:nvPr userDrawn="1"/>
        </p:nvSpPr>
        <p:spPr>
          <a:xfrm>
            <a:off x="8359629" y="4756895"/>
            <a:ext cx="3685888" cy="53764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团结 勤奋 求实 创新</a:t>
            </a:r>
            <a:endParaRPr kumimoji="0" lang="zh-CN" altLang="en-US" sz="24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09" name="文本框 13"/>
          <p:cNvSpPr txBox="1"/>
          <p:nvPr userDrawn="1"/>
        </p:nvSpPr>
        <p:spPr>
          <a:xfrm>
            <a:off x="9046317" y="5895921"/>
            <a:ext cx="2888781" cy="38920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6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团结 和谐 包容 进取</a:t>
            </a:r>
            <a:endParaRPr kumimoji="0" lang="zh-CN" altLang="en-US" sz="16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10" name="文本框 14"/>
          <p:cNvSpPr txBox="1"/>
          <p:nvPr userDrawn="1"/>
        </p:nvSpPr>
        <p:spPr>
          <a:xfrm>
            <a:off x="7969018" y="3520356"/>
            <a:ext cx="2504461" cy="426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崇尚学术 追求卓越</a:t>
            </a:r>
            <a:endParaRPr kumimoji="0" lang="zh-CN" altLang="en-US" sz="18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11" name="文本框 15"/>
          <p:cNvSpPr txBox="1"/>
          <p:nvPr userDrawn="1"/>
        </p:nvSpPr>
        <p:spPr>
          <a:xfrm>
            <a:off x="10507665" y="3034206"/>
            <a:ext cx="1488534" cy="8635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艰苦奋斗</a:t>
            </a:r>
            <a:endParaRPr kumimoji="0" lang="en-US" altLang="zh-CN" sz="2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自强不息</a:t>
            </a:r>
            <a:endParaRPr kumimoji="0" lang="zh-CN" altLang="en-US" sz="2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12" name="文本框 16"/>
          <p:cNvSpPr txBox="1"/>
          <p:nvPr userDrawn="1"/>
        </p:nvSpPr>
        <p:spPr>
          <a:xfrm>
            <a:off x="10003049" y="1992254"/>
            <a:ext cx="2086209" cy="38920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6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求真务实 爱国为民</a:t>
            </a:r>
            <a:endParaRPr kumimoji="0" lang="zh-CN" altLang="en-US" sz="16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13" name="文本框 17"/>
          <p:cNvSpPr txBox="1"/>
          <p:nvPr userDrawn="1"/>
        </p:nvSpPr>
        <p:spPr>
          <a:xfrm>
            <a:off x="8068030" y="3964348"/>
            <a:ext cx="3685889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半部电台起家</a:t>
            </a:r>
            <a:endParaRPr kumimoji="0" lang="zh-CN" altLang="en-US" sz="4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14" name="文本框 18"/>
          <p:cNvSpPr txBox="1"/>
          <p:nvPr userDrawn="1"/>
        </p:nvSpPr>
        <p:spPr>
          <a:xfrm>
            <a:off x="8874476" y="507887"/>
            <a:ext cx="1553430" cy="777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传承红色基因</a:t>
            </a:r>
            <a:endParaRPr kumimoji="0" lang="zh-CN" altLang="en-US" sz="18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15" name="文本框 19"/>
          <p:cNvSpPr txBox="1"/>
          <p:nvPr userDrawn="1"/>
        </p:nvSpPr>
        <p:spPr>
          <a:xfrm>
            <a:off x="8567952" y="1485863"/>
            <a:ext cx="3367146" cy="463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西北电讯工程学院</a:t>
            </a:r>
            <a:endParaRPr kumimoji="0" lang="zh-CN" altLang="en-US" sz="2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16" name="文本框 20"/>
          <p:cNvSpPr txBox="1"/>
          <p:nvPr userDrawn="1"/>
        </p:nvSpPr>
        <p:spPr>
          <a:xfrm>
            <a:off x="7969018" y="2897465"/>
            <a:ext cx="2358323" cy="6375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长征路上办学</a:t>
            </a:r>
            <a:endParaRPr kumimoji="0" lang="zh-CN" altLang="en-US" sz="28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17" name="文本框 21"/>
          <p:cNvSpPr txBox="1"/>
          <p:nvPr userDrawn="1"/>
        </p:nvSpPr>
        <p:spPr>
          <a:xfrm>
            <a:off x="7969019" y="2429744"/>
            <a:ext cx="4027180" cy="463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雷达信号处理国家重点实验室</a:t>
            </a:r>
            <a:endParaRPr kumimoji="0" lang="zh-CN" altLang="en-US" sz="2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18" name="文本框 22"/>
          <p:cNvSpPr txBox="1"/>
          <p:nvPr userDrawn="1"/>
        </p:nvSpPr>
        <p:spPr>
          <a:xfrm>
            <a:off x="10417963" y="489324"/>
            <a:ext cx="1836310" cy="463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与共和国同行</a:t>
            </a:r>
            <a:endParaRPr kumimoji="0" lang="zh-CN" altLang="en-US" sz="2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19" name="文本框 23"/>
          <p:cNvSpPr txBox="1"/>
          <p:nvPr userDrawn="1"/>
        </p:nvSpPr>
        <p:spPr>
          <a:xfrm>
            <a:off x="8627939" y="5247495"/>
            <a:ext cx="3417578" cy="6375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青春告白祖国</a:t>
            </a:r>
            <a:endParaRPr kumimoji="0" lang="zh-CN" altLang="en-US" sz="28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720" name="文本框 25"/>
          <p:cNvSpPr txBox="1"/>
          <p:nvPr userDrawn="1"/>
        </p:nvSpPr>
        <p:spPr>
          <a:xfrm>
            <a:off x="640991" y="381570"/>
            <a:ext cx="1033780" cy="574041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2"/>
          <p:cNvPicPr>
            <a:picLocks noChangeAspect="1" noChangeArrowheads="1"/>
          </p:cNvPicPr>
          <p:nvPr userDrawn="1"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048631" name="椭圆 4"/>
          <p:cNvSpPr/>
          <p:nvPr userDrawn="1"/>
        </p:nvSpPr>
        <p:spPr>
          <a:xfrm>
            <a:off x="-6397120" y="-2781431"/>
            <a:ext cx="12420862" cy="124208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48632" name="椭圆 6"/>
          <p:cNvSpPr/>
          <p:nvPr userDrawn="1"/>
        </p:nvSpPr>
        <p:spPr>
          <a:xfrm>
            <a:off x="-6576322" y="-2782222"/>
            <a:ext cx="12420862" cy="1242086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48633" name="文本框 7"/>
          <p:cNvSpPr txBox="1"/>
          <p:nvPr userDrawn="1"/>
        </p:nvSpPr>
        <p:spPr>
          <a:xfrm>
            <a:off x="669346" y="1003900"/>
            <a:ext cx="3814482" cy="6375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厚德 求真 励学 笃行</a:t>
            </a:r>
            <a:endParaRPr kumimoji="0" lang="zh-CN" altLang="en-US" sz="28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34" name="文本框 9"/>
          <p:cNvSpPr txBox="1"/>
          <p:nvPr userDrawn="1"/>
        </p:nvSpPr>
        <p:spPr>
          <a:xfrm>
            <a:off x="669346" y="1799712"/>
            <a:ext cx="1736243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西军电</a:t>
            </a:r>
            <a:endParaRPr kumimoji="0" lang="zh-CN" altLang="en-US" sz="4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35" name="文本框 10"/>
          <p:cNvSpPr txBox="1"/>
          <p:nvPr userDrawn="1"/>
        </p:nvSpPr>
        <p:spPr>
          <a:xfrm>
            <a:off x="669346" y="4838090"/>
            <a:ext cx="3953454" cy="53764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团结 勤奋 求实 创新</a:t>
            </a:r>
            <a:endParaRPr kumimoji="0" lang="zh-CN" altLang="en-US" sz="24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36" name="文本框 11"/>
          <p:cNvSpPr txBox="1"/>
          <p:nvPr userDrawn="1"/>
        </p:nvSpPr>
        <p:spPr>
          <a:xfrm>
            <a:off x="669346" y="5977116"/>
            <a:ext cx="3343854" cy="38920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6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团结 和谐 包容 进取</a:t>
            </a:r>
            <a:endParaRPr kumimoji="0" lang="zh-CN" altLang="en-US" sz="16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37" name="文本框 12"/>
          <p:cNvSpPr txBox="1"/>
          <p:nvPr userDrawn="1"/>
        </p:nvSpPr>
        <p:spPr>
          <a:xfrm>
            <a:off x="2443223" y="3627629"/>
            <a:ext cx="2504461" cy="426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崇尚学术 追求卓越</a:t>
            </a:r>
            <a:endParaRPr kumimoji="0" lang="zh-CN" altLang="en-US" sz="18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38" name="文本框 13"/>
          <p:cNvSpPr txBox="1"/>
          <p:nvPr userDrawn="1"/>
        </p:nvSpPr>
        <p:spPr>
          <a:xfrm>
            <a:off x="701794" y="3163710"/>
            <a:ext cx="1488534" cy="8635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艰苦奋斗</a:t>
            </a:r>
            <a:endParaRPr kumimoji="0" lang="en-US" altLang="zh-CN" sz="2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自强不息</a:t>
            </a:r>
            <a:endParaRPr kumimoji="0" lang="zh-CN" altLang="en-US" sz="2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39" name="文本框 14"/>
          <p:cNvSpPr txBox="1"/>
          <p:nvPr userDrawn="1"/>
        </p:nvSpPr>
        <p:spPr>
          <a:xfrm>
            <a:off x="2527392" y="2033993"/>
            <a:ext cx="2464352" cy="38920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6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求真务实 爱国为民</a:t>
            </a:r>
            <a:endParaRPr kumimoji="0" lang="zh-CN" altLang="en-US" sz="16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40" name="文本框 15"/>
          <p:cNvSpPr txBox="1"/>
          <p:nvPr userDrawn="1"/>
        </p:nvSpPr>
        <p:spPr>
          <a:xfrm>
            <a:off x="669346" y="4045543"/>
            <a:ext cx="4278338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半部电台起家</a:t>
            </a:r>
            <a:endParaRPr kumimoji="0" lang="zh-CN" altLang="en-US" sz="4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41" name="文本框 16"/>
          <p:cNvSpPr txBox="1"/>
          <p:nvPr userDrawn="1"/>
        </p:nvSpPr>
        <p:spPr>
          <a:xfrm>
            <a:off x="669346" y="589082"/>
            <a:ext cx="1553430" cy="777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传承红色基因</a:t>
            </a:r>
            <a:endParaRPr kumimoji="0" lang="zh-CN" altLang="en-US" sz="18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42" name="文本框 17"/>
          <p:cNvSpPr txBox="1"/>
          <p:nvPr userDrawn="1"/>
        </p:nvSpPr>
        <p:spPr>
          <a:xfrm>
            <a:off x="822960" y="1541698"/>
            <a:ext cx="3925334" cy="463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西北电讯工程学院</a:t>
            </a:r>
            <a:endParaRPr kumimoji="0" lang="zh-CN" altLang="en-US" sz="2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43" name="文本框 18"/>
          <p:cNvSpPr txBox="1"/>
          <p:nvPr userDrawn="1"/>
        </p:nvSpPr>
        <p:spPr>
          <a:xfrm>
            <a:off x="2633421" y="2965222"/>
            <a:ext cx="2358323" cy="6375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长征路上办学</a:t>
            </a:r>
            <a:endParaRPr kumimoji="0" lang="zh-CN" altLang="en-US" sz="28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44" name="文本框 19"/>
          <p:cNvSpPr txBox="1"/>
          <p:nvPr userDrawn="1"/>
        </p:nvSpPr>
        <p:spPr>
          <a:xfrm>
            <a:off x="669346" y="2510939"/>
            <a:ext cx="4535114" cy="463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雷达信号处理国家重点实验室</a:t>
            </a:r>
            <a:endParaRPr kumimoji="0" lang="zh-CN" altLang="en-US" sz="2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45" name="文本框 20"/>
          <p:cNvSpPr txBox="1"/>
          <p:nvPr userDrawn="1"/>
        </p:nvSpPr>
        <p:spPr>
          <a:xfrm>
            <a:off x="2443223" y="570519"/>
            <a:ext cx="1836310" cy="463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与共和国同行</a:t>
            </a:r>
            <a:endParaRPr kumimoji="0" lang="zh-CN" altLang="en-US" sz="20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46" name="文本框 21"/>
          <p:cNvSpPr txBox="1"/>
          <p:nvPr userDrawn="1"/>
        </p:nvSpPr>
        <p:spPr>
          <a:xfrm>
            <a:off x="669345" y="5328690"/>
            <a:ext cx="3610187" cy="6375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dist" defTabSz="9144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1" u="none" strike="noStrike" kern="1200" cap="none" spc="100" normalizeH="0" baseline="0" noProof="0" dirty="0">
                <a:ln>
                  <a:noFill/>
                </a:ln>
                <a:solidFill>
                  <a:schemeClr val="accent4">
                    <a:alpha val="28000"/>
                  </a:schemeClr>
                </a:soli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cs typeface="+mn-cs"/>
              </a:rPr>
              <a:t>青春告白祖国</a:t>
            </a:r>
            <a:endParaRPr kumimoji="0" lang="zh-CN" altLang="en-US" sz="2800" b="0" i="1" u="none" strike="noStrike" kern="1200" cap="none" spc="100" normalizeH="0" baseline="0" noProof="0" dirty="0">
              <a:ln>
                <a:noFill/>
              </a:ln>
              <a:solidFill>
                <a:schemeClr val="accent4">
                  <a:alpha val="28000"/>
                </a:schemeClr>
              </a:soli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cs typeface="+mn-cs"/>
            </a:endParaRPr>
          </a:p>
        </p:txBody>
      </p:sp>
      <p:sp>
        <p:nvSpPr>
          <p:cNvPr id="1048647" name="文本框 22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横向导航栏">
    <p:spTree>
      <p:nvGrpSpPr>
        <p:cNvPr id="1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9" name="标题 1"/>
          <p:cNvSpPr>
            <a:spLocks noGrp="1"/>
          </p:cNvSpPr>
          <p:nvPr>
            <p:ph type="title"/>
          </p:nvPr>
        </p:nvSpPr>
        <p:spPr>
          <a:xfrm>
            <a:off x="642710" y="1113896"/>
            <a:ext cx="10515600" cy="516968"/>
          </a:xfrm>
        </p:spPr>
        <p:txBody>
          <a:bodyPr>
            <a:normAutofit/>
          </a:bodyPr>
          <a:lstStyle>
            <a:lvl1pPr marL="457200" indent="-457200">
              <a:buFont typeface="Wingdings" panose="05000000000000000000" pitchFamily="2" charset="2"/>
              <a:buChar char="u"/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730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48A5D5-F967-4973-BC3E-B6E1F1E79406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8731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1048732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B9A5AF-BDD6-4E14-989F-CF034C94E4CA}" type="slidenum">
              <a:rPr lang="zh-CN" altLang="en-US" smtClean="0"/>
            </a:fld>
            <a:endParaRPr lang="zh-CN" altLang="en-US"/>
          </a:p>
        </p:txBody>
      </p:sp>
      <p:sp>
        <p:nvSpPr>
          <p:cNvPr id="1048733" name="文本占位符 17"/>
          <p:cNvSpPr>
            <a:spLocks noGrp="1"/>
          </p:cNvSpPr>
          <p:nvPr>
            <p:ph type="body" sz="quarter" idx="14"/>
          </p:nvPr>
        </p:nvSpPr>
        <p:spPr>
          <a:xfrm>
            <a:off x="-1" y="136526"/>
            <a:ext cx="3071814" cy="598310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9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48734" name="文本占位符 17"/>
          <p:cNvSpPr>
            <a:spLocks noGrp="1"/>
          </p:cNvSpPr>
          <p:nvPr>
            <p:ph type="body" sz="quarter" idx="15"/>
          </p:nvPr>
        </p:nvSpPr>
        <p:spPr>
          <a:xfrm>
            <a:off x="3071812" y="136525"/>
            <a:ext cx="3024187" cy="598310"/>
          </a:xfrm>
          <a:solidFill>
            <a:srgbClr val="A6A6A6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9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48735" name="文本占位符 17"/>
          <p:cNvSpPr>
            <a:spLocks noGrp="1"/>
          </p:cNvSpPr>
          <p:nvPr>
            <p:ph type="body" sz="quarter" idx="16"/>
          </p:nvPr>
        </p:nvSpPr>
        <p:spPr>
          <a:xfrm>
            <a:off x="6095999" y="136525"/>
            <a:ext cx="3024187" cy="598310"/>
          </a:xfrm>
          <a:solidFill>
            <a:srgbClr val="A6A6A6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9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48736" name="文本占位符 17"/>
          <p:cNvSpPr>
            <a:spLocks noGrp="1"/>
          </p:cNvSpPr>
          <p:nvPr>
            <p:ph type="body" sz="quarter" idx="17"/>
          </p:nvPr>
        </p:nvSpPr>
        <p:spPr>
          <a:xfrm>
            <a:off x="9120185" y="136525"/>
            <a:ext cx="3071815" cy="598310"/>
          </a:xfrm>
          <a:solidFill>
            <a:srgbClr val="A6A6A6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9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纵向导航栏">
    <p:spTree>
      <p:nvGrpSpPr>
        <p:cNvPr id="1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0" name="标题 1"/>
          <p:cNvSpPr>
            <a:spLocks noGrp="1"/>
          </p:cNvSpPr>
          <p:nvPr>
            <p:ph type="title"/>
          </p:nvPr>
        </p:nvSpPr>
        <p:spPr>
          <a:xfrm>
            <a:off x="1828800" y="495301"/>
            <a:ext cx="8364310" cy="51696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761" name="日期占位符 2"/>
          <p:cNvSpPr>
            <a:spLocks noGrp="1"/>
          </p:cNvSpPr>
          <p:nvPr>
            <p:ph type="dt" sz="half" idx="10"/>
          </p:nvPr>
        </p:nvSpPr>
        <p:spPr>
          <a:xfrm>
            <a:off x="1460500" y="6362699"/>
            <a:ext cx="2743200" cy="365125"/>
          </a:xfrm>
        </p:spPr>
        <p:txBody>
          <a:bodyPr/>
          <a:p>
            <a:fld id="{F548A5D5-F967-4973-BC3E-B6E1F1E79406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8762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864102" y="6362699"/>
            <a:ext cx="3124200" cy="365124"/>
          </a:xfrm>
        </p:spPr>
        <p:txBody>
          <a:bodyPr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1048763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48704" y="6362698"/>
            <a:ext cx="2743200" cy="365125"/>
          </a:xfrm>
        </p:spPr>
        <p:txBody>
          <a:bodyPr/>
          <a:p>
            <a:fld id="{33B9A5AF-BDD6-4E14-989F-CF034C94E4CA}" type="slidenum">
              <a:rPr lang="zh-CN" altLang="en-US" smtClean="0"/>
            </a:fld>
            <a:endParaRPr lang="zh-CN" altLang="en-US"/>
          </a:p>
        </p:txBody>
      </p:sp>
      <p:cxnSp>
        <p:nvCxnSpPr>
          <p:cNvPr id="3145731" name="直接连接符 15"/>
          <p:cNvCxnSpPr/>
          <p:nvPr userDrawn="1"/>
        </p:nvCxnSpPr>
        <p:spPr>
          <a:xfrm>
            <a:off x="1828800" y="1084462"/>
            <a:ext cx="59563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64" name="文本占位符 17"/>
          <p:cNvSpPr>
            <a:spLocks noGrp="1"/>
          </p:cNvSpPr>
          <p:nvPr>
            <p:ph type="body" sz="quarter" idx="14"/>
          </p:nvPr>
        </p:nvSpPr>
        <p:spPr>
          <a:xfrm>
            <a:off x="0" y="11151"/>
            <a:ext cx="1244600" cy="1722438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9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48765" name="文本占位符 17"/>
          <p:cNvSpPr>
            <a:spLocks noGrp="1"/>
          </p:cNvSpPr>
          <p:nvPr>
            <p:ph type="body" sz="quarter" idx="15"/>
          </p:nvPr>
        </p:nvSpPr>
        <p:spPr>
          <a:xfrm>
            <a:off x="0" y="1721005"/>
            <a:ext cx="1244600" cy="1722438"/>
          </a:xfrm>
          <a:solidFill>
            <a:srgbClr val="A6A6A6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9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48766" name="文本占位符 17"/>
          <p:cNvSpPr>
            <a:spLocks noGrp="1"/>
          </p:cNvSpPr>
          <p:nvPr>
            <p:ph type="body" sz="quarter" idx="16"/>
          </p:nvPr>
        </p:nvSpPr>
        <p:spPr>
          <a:xfrm>
            <a:off x="0" y="3443443"/>
            <a:ext cx="1244600" cy="1722438"/>
          </a:xfrm>
          <a:solidFill>
            <a:srgbClr val="A6A6A6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9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48767" name="文本占位符 17"/>
          <p:cNvSpPr>
            <a:spLocks noGrp="1"/>
          </p:cNvSpPr>
          <p:nvPr>
            <p:ph type="body" sz="quarter" idx="17"/>
          </p:nvPr>
        </p:nvSpPr>
        <p:spPr>
          <a:xfrm>
            <a:off x="0" y="5165881"/>
            <a:ext cx="1244600" cy="1722438"/>
          </a:xfrm>
          <a:solidFill>
            <a:srgbClr val="A6A6A6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9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2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2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81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9382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48A5D5-F967-4973-BC3E-B6E1F1E79406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9383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1049384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B9A5AF-BDD6-4E14-989F-CF034C94E4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7" name="图片 6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86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70" name="标题 1"/>
          <p:cNvSpPr>
            <a:spLocks noGrp="1"/>
          </p:cNvSpPr>
          <p:nvPr>
            <p:ph type="title"/>
          </p:nvPr>
        </p:nvSpPr>
        <p:spPr>
          <a:xfrm>
            <a:off x="750104" y="441325"/>
            <a:ext cx="10515600" cy="365125"/>
          </a:xfrm>
        </p:spPr>
        <p:txBody>
          <a:bodyPr>
            <a:normAutofit/>
          </a:bodyPr>
          <a:lstStyle>
            <a:lvl1pPr>
              <a:defRPr sz="2400"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871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8872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1048873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874" name="矩形 7"/>
          <p:cNvSpPr/>
          <p:nvPr userDrawn="1"/>
        </p:nvSpPr>
        <p:spPr>
          <a:xfrm>
            <a:off x="570610" y="441325"/>
            <a:ext cx="101385" cy="5944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75" name="内容占位符 16"/>
          <p:cNvSpPr>
            <a:spLocks noGrp="1"/>
          </p:cNvSpPr>
          <p:nvPr>
            <p:ph sz="quarter" idx="13" hasCustomPrompt="1"/>
          </p:nvPr>
        </p:nvSpPr>
        <p:spPr>
          <a:xfrm>
            <a:off x="750888" y="806450"/>
            <a:ext cx="10515600" cy="22860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单击此处编辑英文标题</a:t>
            </a:r>
            <a:endParaRPr lang="zh-CN" altLang="en-US" dirty="0"/>
          </a:p>
        </p:txBody>
      </p:sp>
      <p:sp>
        <p:nvSpPr>
          <p:cNvPr id="1048876" name="文本框 10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bg>
      <p:bgPr>
        <a:solidFill>
          <a:schemeClr val="tx1"/>
        </a:solidFill>
        <a:effectLst/>
      </p:bgPr>
    </p:bg>
    <p:spTree>
      <p:nvGrpSpPr>
        <p:cNvPr id="2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8A5D5-F967-4973-BC3E-B6E1F1E79406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西安电子科技大学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tx1"/>
        </a:solidFill>
        <a:effectLst/>
      </p:bgPr>
    </p:bg>
    <p:spTree>
      <p:nvGrpSpPr>
        <p:cNvPr id="2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2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项图文">
    <p:spTree>
      <p:nvGrpSpPr>
        <p:cNvPr id="1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图片 6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79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00" name="标题 1"/>
          <p:cNvSpPr>
            <a:spLocks noGrp="1"/>
          </p:cNvSpPr>
          <p:nvPr>
            <p:ph type="title"/>
          </p:nvPr>
        </p:nvSpPr>
        <p:spPr>
          <a:xfrm>
            <a:off x="750104" y="441325"/>
            <a:ext cx="10515600" cy="365125"/>
          </a:xfrm>
        </p:spPr>
        <p:txBody>
          <a:bodyPr>
            <a:normAutofit/>
          </a:bodyPr>
          <a:lstStyle>
            <a:lvl1pPr>
              <a:defRPr sz="2400"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801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8802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1048803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804" name="矩形 7"/>
          <p:cNvSpPr/>
          <p:nvPr userDrawn="1"/>
        </p:nvSpPr>
        <p:spPr>
          <a:xfrm>
            <a:off x="570610" y="441325"/>
            <a:ext cx="101385" cy="5944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05" name="内容占位符 16"/>
          <p:cNvSpPr>
            <a:spLocks noGrp="1"/>
          </p:cNvSpPr>
          <p:nvPr>
            <p:ph sz="quarter" idx="13" hasCustomPrompt="1"/>
          </p:nvPr>
        </p:nvSpPr>
        <p:spPr>
          <a:xfrm>
            <a:off x="750888" y="806450"/>
            <a:ext cx="10515600" cy="22860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单击此处编辑英文标题</a:t>
            </a:r>
            <a:endParaRPr lang="zh-CN" altLang="en-US" dirty="0"/>
          </a:p>
        </p:txBody>
      </p:sp>
      <p:sp>
        <p:nvSpPr>
          <p:cNvPr id="1048806" name="文本框 10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048807" name="矩形 13"/>
          <p:cNvSpPr/>
          <p:nvPr userDrawn="1"/>
        </p:nvSpPr>
        <p:spPr>
          <a:xfrm>
            <a:off x="7080179" y="997618"/>
            <a:ext cx="4436181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08" name="图片占位符 9"/>
          <p:cNvSpPr>
            <a:spLocks noGrp="1"/>
          </p:cNvSpPr>
          <p:nvPr>
            <p:ph type="pic" sz="quarter" idx="14"/>
          </p:nvPr>
        </p:nvSpPr>
        <p:spPr>
          <a:xfrm>
            <a:off x="6932613" y="1124653"/>
            <a:ext cx="4421187" cy="2943346"/>
          </a:xfrm>
        </p:spPr>
        <p:txBody>
          <a:bodyPr/>
          <a:p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项图文">
    <p:spTree>
      <p:nvGrpSpPr>
        <p:cNvPr id="1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图片 6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822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23" name="标题 1"/>
          <p:cNvSpPr>
            <a:spLocks noGrp="1"/>
          </p:cNvSpPr>
          <p:nvPr>
            <p:ph type="title"/>
          </p:nvPr>
        </p:nvSpPr>
        <p:spPr>
          <a:xfrm>
            <a:off x="750104" y="441325"/>
            <a:ext cx="10515600" cy="365125"/>
          </a:xfrm>
        </p:spPr>
        <p:txBody>
          <a:bodyPr>
            <a:normAutofit/>
          </a:bodyPr>
          <a:lstStyle>
            <a:lvl1pPr>
              <a:defRPr sz="2400"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824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8825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1048826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827" name="矩形 7"/>
          <p:cNvSpPr/>
          <p:nvPr userDrawn="1"/>
        </p:nvSpPr>
        <p:spPr>
          <a:xfrm>
            <a:off x="570610" y="441325"/>
            <a:ext cx="101385" cy="5944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28" name="内容占位符 16"/>
          <p:cNvSpPr>
            <a:spLocks noGrp="1"/>
          </p:cNvSpPr>
          <p:nvPr>
            <p:ph sz="quarter" idx="13" hasCustomPrompt="1"/>
          </p:nvPr>
        </p:nvSpPr>
        <p:spPr>
          <a:xfrm>
            <a:off x="750888" y="806450"/>
            <a:ext cx="10515600" cy="22860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单击此处编辑英文标题</a:t>
            </a:r>
            <a:endParaRPr lang="zh-CN" altLang="en-US" dirty="0"/>
          </a:p>
        </p:txBody>
      </p:sp>
      <p:sp>
        <p:nvSpPr>
          <p:cNvPr id="1048829" name="文本框 10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048830" name="矩形 11"/>
          <p:cNvSpPr/>
          <p:nvPr userDrawn="1"/>
        </p:nvSpPr>
        <p:spPr>
          <a:xfrm>
            <a:off x="0" y="2290573"/>
            <a:ext cx="12192000" cy="30942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31" name="图片占位符 9"/>
          <p:cNvSpPr>
            <a:spLocks noGrp="1"/>
          </p:cNvSpPr>
          <p:nvPr>
            <p:ph type="pic" sz="quarter" idx="14"/>
          </p:nvPr>
        </p:nvSpPr>
        <p:spPr>
          <a:xfrm rot="20772240">
            <a:off x="7401365" y="1683034"/>
            <a:ext cx="3598217" cy="2242686"/>
          </a:xfrm>
          <a:ln w="88900">
            <a:solidFill>
              <a:srgbClr val="FFFFFF"/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1048832" name="图片占位符 9"/>
          <p:cNvSpPr>
            <a:spLocks noGrp="1"/>
          </p:cNvSpPr>
          <p:nvPr>
            <p:ph type="pic" sz="quarter" idx="15"/>
          </p:nvPr>
        </p:nvSpPr>
        <p:spPr>
          <a:xfrm rot="668217">
            <a:off x="7665854" y="3726070"/>
            <a:ext cx="3598217" cy="2242686"/>
          </a:xfrm>
          <a:ln w="88900">
            <a:solidFill>
              <a:srgbClr val="FFFFFF"/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p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项图文">
    <p:spTree>
      <p:nvGrpSpPr>
        <p:cNvPr id="1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图片 6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842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43" name="标题 1"/>
          <p:cNvSpPr>
            <a:spLocks noGrp="1"/>
          </p:cNvSpPr>
          <p:nvPr>
            <p:ph type="title"/>
          </p:nvPr>
        </p:nvSpPr>
        <p:spPr>
          <a:xfrm>
            <a:off x="750104" y="441325"/>
            <a:ext cx="10515600" cy="365125"/>
          </a:xfrm>
        </p:spPr>
        <p:txBody>
          <a:bodyPr>
            <a:normAutofit/>
          </a:bodyPr>
          <a:lstStyle>
            <a:lvl1pPr>
              <a:defRPr sz="2400"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844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8845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1048846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847" name="矩形 7"/>
          <p:cNvSpPr/>
          <p:nvPr userDrawn="1"/>
        </p:nvSpPr>
        <p:spPr>
          <a:xfrm>
            <a:off x="570610" y="441325"/>
            <a:ext cx="101385" cy="5944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848" name="内容占位符 16"/>
          <p:cNvSpPr>
            <a:spLocks noGrp="1"/>
          </p:cNvSpPr>
          <p:nvPr>
            <p:ph sz="quarter" idx="13" hasCustomPrompt="1"/>
          </p:nvPr>
        </p:nvSpPr>
        <p:spPr>
          <a:xfrm>
            <a:off x="750888" y="806450"/>
            <a:ext cx="10515600" cy="22860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单击此处编辑英文标题</a:t>
            </a:r>
            <a:endParaRPr lang="zh-CN" altLang="en-US" dirty="0"/>
          </a:p>
        </p:txBody>
      </p:sp>
      <p:sp>
        <p:nvSpPr>
          <p:cNvPr id="1048849" name="文本框 10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048850" name="图片占位符 9"/>
          <p:cNvSpPr>
            <a:spLocks noGrp="1"/>
          </p:cNvSpPr>
          <p:nvPr>
            <p:ph type="pic" sz="quarter" idx="14"/>
          </p:nvPr>
        </p:nvSpPr>
        <p:spPr>
          <a:xfrm>
            <a:off x="785565" y="1398880"/>
            <a:ext cx="3187948" cy="3225508"/>
          </a:xfrm>
        </p:spPr>
        <p:txBody>
          <a:bodyPr/>
          <a:p>
            <a:endParaRPr lang="zh-CN" altLang="en-US"/>
          </a:p>
        </p:txBody>
      </p:sp>
      <p:sp>
        <p:nvSpPr>
          <p:cNvPr id="1048851" name="图片占位符 9"/>
          <p:cNvSpPr>
            <a:spLocks noGrp="1"/>
          </p:cNvSpPr>
          <p:nvPr>
            <p:ph type="pic" sz="quarter" idx="15"/>
          </p:nvPr>
        </p:nvSpPr>
        <p:spPr>
          <a:xfrm>
            <a:off x="4493965" y="1410888"/>
            <a:ext cx="3187948" cy="3225508"/>
          </a:xfrm>
        </p:spPr>
        <p:txBody>
          <a:bodyPr/>
          <a:p>
            <a:endParaRPr lang="zh-CN" altLang="en-US"/>
          </a:p>
        </p:txBody>
      </p:sp>
      <p:sp>
        <p:nvSpPr>
          <p:cNvPr id="1048852" name="图片占位符 9"/>
          <p:cNvSpPr>
            <a:spLocks noGrp="1"/>
          </p:cNvSpPr>
          <p:nvPr>
            <p:ph type="pic" sz="quarter" idx="16"/>
          </p:nvPr>
        </p:nvSpPr>
        <p:spPr>
          <a:xfrm>
            <a:off x="8239589" y="1386104"/>
            <a:ext cx="3187948" cy="3225508"/>
          </a:xfrm>
        </p:spPr>
        <p:txBody>
          <a:bodyPr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项横向图文">
    <p:spTree>
      <p:nvGrpSpPr>
        <p:cNvPr id="1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8" name="图片 6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913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14" name="标题 1"/>
          <p:cNvSpPr>
            <a:spLocks noGrp="1"/>
          </p:cNvSpPr>
          <p:nvPr>
            <p:ph type="title"/>
          </p:nvPr>
        </p:nvSpPr>
        <p:spPr>
          <a:xfrm>
            <a:off x="750104" y="441325"/>
            <a:ext cx="10515600" cy="365125"/>
          </a:xfrm>
        </p:spPr>
        <p:txBody>
          <a:bodyPr>
            <a:normAutofit/>
          </a:bodyPr>
          <a:lstStyle>
            <a:lvl1pPr>
              <a:defRPr sz="2400"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915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8916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1048917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918" name="矩形 7"/>
          <p:cNvSpPr/>
          <p:nvPr userDrawn="1"/>
        </p:nvSpPr>
        <p:spPr>
          <a:xfrm>
            <a:off x="570610" y="441325"/>
            <a:ext cx="101385" cy="5944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19" name="内容占位符 16"/>
          <p:cNvSpPr>
            <a:spLocks noGrp="1"/>
          </p:cNvSpPr>
          <p:nvPr>
            <p:ph sz="quarter" idx="13" hasCustomPrompt="1"/>
          </p:nvPr>
        </p:nvSpPr>
        <p:spPr>
          <a:xfrm>
            <a:off x="750888" y="806450"/>
            <a:ext cx="10515600" cy="22860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单击此处编辑英文标题</a:t>
            </a:r>
            <a:endParaRPr lang="zh-CN" altLang="en-US" dirty="0"/>
          </a:p>
        </p:txBody>
      </p:sp>
      <p:sp>
        <p:nvSpPr>
          <p:cNvPr id="1048920" name="文本框 10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048921" name="矩形 11"/>
          <p:cNvSpPr/>
          <p:nvPr userDrawn="1"/>
        </p:nvSpPr>
        <p:spPr>
          <a:xfrm>
            <a:off x="624221" y="1486197"/>
            <a:ext cx="5334031" cy="194280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22" name="矩形 12"/>
          <p:cNvSpPr/>
          <p:nvPr userDrawn="1"/>
        </p:nvSpPr>
        <p:spPr>
          <a:xfrm>
            <a:off x="624220" y="3581327"/>
            <a:ext cx="5334031" cy="194280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23" name="矩形 13"/>
          <p:cNvSpPr/>
          <p:nvPr userDrawn="1"/>
        </p:nvSpPr>
        <p:spPr>
          <a:xfrm>
            <a:off x="6148169" y="1482545"/>
            <a:ext cx="5334031" cy="194280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24" name="矩形 14"/>
          <p:cNvSpPr/>
          <p:nvPr userDrawn="1"/>
        </p:nvSpPr>
        <p:spPr>
          <a:xfrm>
            <a:off x="6148168" y="3577675"/>
            <a:ext cx="5334031" cy="194280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25" name="直角三角形 15"/>
          <p:cNvSpPr/>
          <p:nvPr userDrawn="1"/>
        </p:nvSpPr>
        <p:spPr>
          <a:xfrm flipH="1" flipV="1">
            <a:off x="5425531" y="1476181"/>
            <a:ext cx="529296" cy="529296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26" name="直角三角形 17"/>
          <p:cNvSpPr/>
          <p:nvPr userDrawn="1"/>
        </p:nvSpPr>
        <p:spPr>
          <a:xfrm flipH="1" flipV="1">
            <a:off x="10962103" y="1476181"/>
            <a:ext cx="529296" cy="529296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27" name="直角三角形 18"/>
          <p:cNvSpPr/>
          <p:nvPr userDrawn="1"/>
        </p:nvSpPr>
        <p:spPr>
          <a:xfrm flipH="1" flipV="1">
            <a:off x="5425531" y="3584803"/>
            <a:ext cx="529296" cy="529296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28" name="直角三角形 19"/>
          <p:cNvSpPr/>
          <p:nvPr userDrawn="1"/>
        </p:nvSpPr>
        <p:spPr>
          <a:xfrm flipH="1" flipV="1">
            <a:off x="10962103" y="3584803"/>
            <a:ext cx="529296" cy="529296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929" name="图片占位符 9"/>
          <p:cNvSpPr>
            <a:spLocks noGrp="1"/>
          </p:cNvSpPr>
          <p:nvPr>
            <p:ph type="pic" sz="quarter" idx="14"/>
          </p:nvPr>
        </p:nvSpPr>
        <p:spPr>
          <a:xfrm>
            <a:off x="750888" y="1620838"/>
            <a:ext cx="1601787" cy="1601787"/>
          </a:xfrm>
        </p:spPr>
        <p:txBody>
          <a:bodyPr/>
          <a:p>
            <a:endParaRPr lang="zh-CN" altLang="en-US"/>
          </a:p>
        </p:txBody>
      </p:sp>
      <p:sp>
        <p:nvSpPr>
          <p:cNvPr id="1048930" name="图片占位符 9"/>
          <p:cNvSpPr>
            <a:spLocks noGrp="1"/>
          </p:cNvSpPr>
          <p:nvPr>
            <p:ph type="pic" sz="quarter" idx="15"/>
          </p:nvPr>
        </p:nvSpPr>
        <p:spPr>
          <a:xfrm>
            <a:off x="762300" y="3748182"/>
            <a:ext cx="1601787" cy="1601787"/>
          </a:xfrm>
        </p:spPr>
        <p:txBody>
          <a:bodyPr/>
          <a:p>
            <a:endParaRPr lang="zh-CN" altLang="en-US"/>
          </a:p>
        </p:txBody>
      </p:sp>
      <p:sp>
        <p:nvSpPr>
          <p:cNvPr id="1048931" name="图片占位符 9"/>
          <p:cNvSpPr>
            <a:spLocks noGrp="1"/>
          </p:cNvSpPr>
          <p:nvPr>
            <p:ph type="pic" sz="quarter" idx="16"/>
          </p:nvPr>
        </p:nvSpPr>
        <p:spPr>
          <a:xfrm>
            <a:off x="6278410" y="1620838"/>
            <a:ext cx="1601787" cy="1601787"/>
          </a:xfrm>
        </p:spPr>
        <p:txBody>
          <a:bodyPr/>
          <a:p>
            <a:endParaRPr lang="zh-CN" altLang="en-US"/>
          </a:p>
        </p:txBody>
      </p:sp>
      <p:sp>
        <p:nvSpPr>
          <p:cNvPr id="1048932" name="图片占位符 9"/>
          <p:cNvSpPr>
            <a:spLocks noGrp="1"/>
          </p:cNvSpPr>
          <p:nvPr>
            <p:ph type="pic" sz="quarter" idx="17"/>
          </p:nvPr>
        </p:nvSpPr>
        <p:spPr>
          <a:xfrm>
            <a:off x="6289822" y="3748182"/>
            <a:ext cx="1601787" cy="1601787"/>
          </a:xfrm>
        </p:spPr>
        <p:txBody>
          <a:bodyPr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仅标题">
    <p:spTree>
      <p:nvGrpSpPr>
        <p:cNvPr id="2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85" name="标题 1"/>
          <p:cNvSpPr>
            <a:spLocks noGrp="1"/>
          </p:cNvSpPr>
          <p:nvPr>
            <p:ph type="title"/>
          </p:nvPr>
        </p:nvSpPr>
        <p:spPr>
          <a:xfrm>
            <a:off x="750104" y="441325"/>
            <a:ext cx="10515600" cy="365125"/>
          </a:xfrm>
        </p:spPr>
        <p:txBody>
          <a:bodyPr>
            <a:normAutofit/>
          </a:bodyPr>
          <a:lstStyle>
            <a:lvl1pPr>
              <a:defRPr sz="2400"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9386" name="矩形 7"/>
          <p:cNvSpPr/>
          <p:nvPr userDrawn="1"/>
        </p:nvSpPr>
        <p:spPr>
          <a:xfrm>
            <a:off x="570610" y="441325"/>
            <a:ext cx="101385" cy="5944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9387" name="内容占位符 16"/>
          <p:cNvSpPr>
            <a:spLocks noGrp="1"/>
          </p:cNvSpPr>
          <p:nvPr>
            <p:ph sz="quarter" idx="13" hasCustomPrompt="1"/>
          </p:nvPr>
        </p:nvSpPr>
        <p:spPr>
          <a:xfrm>
            <a:off x="750888" y="806450"/>
            <a:ext cx="10515600" cy="22860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单击此处编辑英文标题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6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581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8582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8583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1048584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585" name="文本框 7"/>
          <p:cNvSpPr txBox="1"/>
          <p:nvPr userDrawn="1"/>
        </p:nvSpPr>
        <p:spPr>
          <a:xfrm>
            <a:off x="10446219" y="284403"/>
            <a:ext cx="1033780" cy="574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仅标题">
    <p:spTree>
      <p:nvGrpSpPr>
        <p:cNvPr id="2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9" name="图片 6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9366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9367" name="文本框 7"/>
          <p:cNvSpPr txBox="1"/>
          <p:nvPr userDrawn="1"/>
        </p:nvSpPr>
        <p:spPr>
          <a:xfrm>
            <a:off x="10446219" y="284403"/>
            <a:ext cx="1104790" cy="678968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en-US" altLang="zh-CN" sz="3200" spc="100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XDU</a:t>
            </a:r>
            <a:endParaRPr lang="zh-CN" altLang="en-US" sz="3200" spc="100" dirty="0">
              <a:solidFill>
                <a:schemeClr val="accent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049368" name="矩形 9"/>
          <p:cNvSpPr/>
          <p:nvPr userDrawn="1"/>
        </p:nvSpPr>
        <p:spPr>
          <a:xfrm>
            <a:off x="0" y="6545484"/>
            <a:ext cx="12192000" cy="3125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77" name="组合 10"/>
          <p:cNvGrpSpPr/>
          <p:nvPr userDrawn="1"/>
        </p:nvGrpSpPr>
        <p:grpSpPr>
          <a:xfrm rot="5400000">
            <a:off x="178349" y="-178349"/>
            <a:ext cx="815032" cy="1171729"/>
            <a:chOff x="136270" y="441325"/>
            <a:chExt cx="2690232" cy="1572670"/>
          </a:xfrm>
        </p:grpSpPr>
        <p:sp>
          <p:nvSpPr>
            <p:cNvPr id="1049369" name="矩形 11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9370" name="矩形 12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9371" name="矩形 13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9372" name="矩形 14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9373" name="矩形 15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78" name="组合 16"/>
          <p:cNvGrpSpPr/>
          <p:nvPr userDrawn="1"/>
        </p:nvGrpSpPr>
        <p:grpSpPr>
          <a:xfrm rot="16200000">
            <a:off x="10974982" y="5053481"/>
            <a:ext cx="1846660" cy="587375"/>
            <a:chOff x="136270" y="441325"/>
            <a:chExt cx="2690232" cy="1572670"/>
          </a:xfrm>
        </p:grpSpPr>
        <p:sp>
          <p:nvSpPr>
            <p:cNvPr id="1049374" name="矩形 17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9375" name="矩形 18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9376" name="矩形 19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9377" name="矩形 20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9378" name="矩形 21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9379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807809" y="6519179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>
                    <a:lumMod val="9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9380" name="标题 1"/>
          <p:cNvSpPr>
            <a:spLocks noGrp="1"/>
          </p:cNvSpPr>
          <p:nvPr>
            <p:ph type="title"/>
          </p:nvPr>
        </p:nvSpPr>
        <p:spPr>
          <a:xfrm>
            <a:off x="1382711" y="226821"/>
            <a:ext cx="10515600" cy="598246"/>
          </a:xfrm>
        </p:spPr>
        <p:txBody>
          <a:bodyPr>
            <a:noAutofit/>
          </a:bodyPr>
          <a:lstStyle>
            <a:lvl1pPr>
              <a:defRPr sz="2800">
                <a:latin typeface="思源宋体 Heavy" panose="02020900000000000000" pitchFamily="18" charset="-122"/>
                <a:ea typeface="思源宋体 Heavy" panose="02020900000000000000" pitchFamily="18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F548A5D5-F967-4973-BC3E-B6E1F1E79406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zh-CN" altLang="en-US" dirty="0"/>
              <a:t>西安电子科技大学</a:t>
            </a:r>
            <a:endParaRPr lang="zh-CN" altLang="en-US" dirty="0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3B9A5AF-BDD6-4E14-989F-CF034C94E4C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2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6746048" y="4778654"/>
            <a:ext cx="285064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思源宋体 Heavy" panose="02020900000000000000" pitchFamily="18" charset="-122"/>
                <a:cs typeface="Times New Roman" panose="02020603050405020304" pitchFamily="18" charset="0"/>
              </a:rPr>
              <a:t>▶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汇报人：盖乐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273643" y="4784964"/>
            <a:ext cx="31445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思源宋体 Heavy" panose="02020900000000000000" pitchFamily="18" charset="-122"/>
                <a:cs typeface="Times New Roman" panose="02020603050405020304" pitchFamily="18" charset="0"/>
              </a:rPr>
              <a:t>▶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汇报时间：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2024.04.03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-1"/>
            <a:ext cx="12192000" cy="3144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0" y="6545484"/>
            <a:ext cx="12192000" cy="3125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 rot="16200000">
            <a:off x="-629641" y="2414059"/>
            <a:ext cx="1846660" cy="587375"/>
            <a:chOff x="136270" y="441325"/>
            <a:chExt cx="2690232" cy="1572670"/>
          </a:xfrm>
        </p:grpSpPr>
        <p:sp>
          <p:nvSpPr>
            <p:cNvPr id="60" name="矩形 59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5" name="组合 64"/>
          <p:cNvGrpSpPr/>
          <p:nvPr/>
        </p:nvGrpSpPr>
        <p:grpSpPr>
          <a:xfrm rot="16200000">
            <a:off x="10974983" y="2414059"/>
            <a:ext cx="1846660" cy="587375"/>
            <a:chOff x="136270" y="441325"/>
            <a:chExt cx="2690232" cy="1572670"/>
          </a:xfrm>
        </p:grpSpPr>
        <p:sp>
          <p:nvSpPr>
            <p:cNvPr id="66" name="矩形 65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48576" name="文本框 3"/>
          <p:cNvSpPr txBox="1"/>
          <p:nvPr/>
        </p:nvSpPr>
        <p:spPr>
          <a:xfrm>
            <a:off x="3223260" y="2032635"/>
            <a:ext cx="57454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sz="5400" b="1" kern="0" spc="75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pitchFamily="34" charset="-120"/>
                <a:sym typeface="+mn-ea"/>
              </a:rPr>
              <a:t>安全漏洞分析报告</a:t>
            </a:r>
            <a:endParaRPr kumimoji="1" lang="zh-CN" altLang="en-US" sz="4400" b="1" spc="300" dirty="0">
              <a:ln w="9525">
                <a:noFill/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5400000" scaled="1"/>
              </a:gradFill>
              <a:latin typeface="Times New Roman" panose="02020603050405020304" pitchFamily="18" charset="0"/>
              <a:ea typeface="黑体" panose="02010609060101010101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46300" y="3045460"/>
            <a:ext cx="7900035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kumimoji="1" lang="zh-CN" altLang="en-US" sz="4400" b="1" spc="300" dirty="0">
                <a:ln w="9525">
                  <a:noFill/>
                </a:ln>
                <a:gradFill>
                  <a:gsLst>
                    <a:gs pos="0">
                      <a:schemeClr val="tx1">
                        <a:lumMod val="95000"/>
                        <a:lumOff val="5000"/>
                      </a:schemeClr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1"/>
                </a:gradFill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  <a:sym typeface="+mn-ea"/>
              </a:rPr>
              <a:t>WebLogic CVE-2020-2551</a:t>
            </a:r>
            <a:endParaRPr kumimoji="1" lang="zh-CN" altLang="en-US" sz="4400" b="1" spc="300" dirty="0">
              <a:ln w="9525">
                <a:noFill/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5400000" scaled="1"/>
              </a:gradFill>
              <a:latin typeface="Times New Roman" panose="02020603050405020304" pitchFamily="18" charset="0"/>
              <a:ea typeface="黑体" panose="02010609060101010101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组合 21"/>
          <p:cNvGrpSpPr/>
          <p:nvPr/>
        </p:nvGrpSpPr>
        <p:grpSpPr>
          <a:xfrm>
            <a:off x="1029335" y="2523918"/>
            <a:ext cx="6273460" cy="2506347"/>
            <a:chOff x="1377020" y="924560"/>
            <a:chExt cx="6273460" cy="2506347"/>
          </a:xfrm>
        </p:grpSpPr>
        <p:sp>
          <p:nvSpPr>
            <p:cNvPr id="1048685" name="文本框 22"/>
            <p:cNvSpPr txBox="1"/>
            <p:nvPr/>
          </p:nvSpPr>
          <p:spPr>
            <a:xfrm>
              <a:off x="1484970" y="924560"/>
              <a:ext cx="538480" cy="11709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just" hangingPunct="0">
                <a:lnSpc>
                  <a:spcPct val="130000"/>
                </a:lnSpc>
              </a:pPr>
              <a:r>
                <a:rPr lang="en-US" altLang="zh-CN" sz="5400" i="1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3</a:t>
              </a:r>
              <a:endParaRPr lang="zh-CN" altLang="en-US" sz="5400" i="1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048686" name="文本框 23"/>
            <p:cNvSpPr txBox="1"/>
            <p:nvPr/>
          </p:nvSpPr>
          <p:spPr>
            <a:xfrm>
              <a:off x="1905985" y="1377240"/>
              <a:ext cx="1833880" cy="5708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just" hangingPunct="0">
                <a:lnSpc>
                  <a:spcPct val="130000"/>
                </a:lnSpc>
              </a:pPr>
              <a:r>
                <a:rPr lang="en-US" altLang="zh-CN" sz="2400" i="1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Part T</a:t>
              </a:r>
              <a:r>
                <a:rPr lang="en-US" altLang="zh-CN" sz="2400" i="1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hree</a:t>
              </a:r>
              <a:endParaRPr lang="en-US" altLang="zh-CN" sz="2400" i="1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048687" name="文本框 24"/>
            <p:cNvSpPr txBox="1"/>
            <p:nvPr/>
          </p:nvSpPr>
          <p:spPr>
            <a:xfrm>
              <a:off x="2875621" y="1830657"/>
              <a:ext cx="226568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marL="0" indent="0" algn="just" hangingPunct="0">
                <a:lnSpc>
                  <a:spcPct val="150000"/>
                </a:lnSpc>
                <a:buFont typeface="+mj-lt"/>
                <a:buNone/>
              </a:pPr>
              <a:r>
                <a:rPr lang="zh-CN" altLang="en-US" sz="4000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漏洞</a:t>
              </a:r>
              <a:r>
                <a:rPr lang="zh-CN" altLang="en-US" sz="4000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利用</a:t>
              </a:r>
              <a:endParaRPr lang="zh-CN" altLang="en-US" sz="4000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+mn-ea"/>
              </a:endParaRPr>
            </a:p>
          </p:txBody>
        </p:sp>
        <p:cxnSp>
          <p:nvCxnSpPr>
            <p:cNvPr id="3145729" name="直接连接符 25"/>
            <p:cNvCxnSpPr/>
            <p:nvPr/>
          </p:nvCxnSpPr>
          <p:spPr>
            <a:xfrm>
              <a:off x="1519414" y="2824480"/>
              <a:ext cx="6131066" cy="0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88" name="矩形 26"/>
            <p:cNvSpPr/>
            <p:nvPr/>
          </p:nvSpPr>
          <p:spPr>
            <a:xfrm>
              <a:off x="1377020" y="2980057"/>
              <a:ext cx="6096000" cy="450850"/>
            </a:xfrm>
            <a:prstGeom prst="rect">
              <a:avLst/>
            </a:prstGeom>
          </p:spPr>
          <p:txBody>
            <a:bodyPr>
              <a:spAutoFit/>
            </a:bodyPr>
            <a:p>
              <a:pPr algn="just" hangingPunct="0">
                <a:lnSpc>
                  <a:spcPct val="130000"/>
                </a:lnSpc>
              </a:pPr>
              <a:endParaRPr lang="zh-CN" altLang="en-US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1048689" name="矩形 46"/>
          <p:cNvSpPr/>
          <p:nvPr/>
        </p:nvSpPr>
        <p:spPr>
          <a:xfrm>
            <a:off x="0" y="6545484"/>
            <a:ext cx="12192000" cy="3125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04" name="组合 47"/>
          <p:cNvGrpSpPr/>
          <p:nvPr/>
        </p:nvGrpSpPr>
        <p:grpSpPr>
          <a:xfrm rot="5400000">
            <a:off x="178349" y="-178349"/>
            <a:ext cx="815032" cy="1171729"/>
            <a:chOff x="136270" y="441325"/>
            <a:chExt cx="2690232" cy="1572670"/>
          </a:xfrm>
        </p:grpSpPr>
        <p:sp>
          <p:nvSpPr>
            <p:cNvPr id="1048690" name="矩形 48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1" name="矩形 49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2" name="矩形 50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3" name="矩形 51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4" name="矩形 52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5" name="组合 53"/>
          <p:cNvGrpSpPr/>
          <p:nvPr/>
        </p:nvGrpSpPr>
        <p:grpSpPr>
          <a:xfrm rot="16200000">
            <a:off x="10974982" y="5053481"/>
            <a:ext cx="1846660" cy="587375"/>
            <a:chOff x="136270" y="441325"/>
            <a:chExt cx="2690232" cy="1572670"/>
          </a:xfrm>
        </p:grpSpPr>
        <p:sp>
          <p:nvSpPr>
            <p:cNvPr id="1048695" name="矩形 54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6" name="矩形 55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7" name="矩形 56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8" name="矩形 57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9" name="矩形 70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00075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漏洞利用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solidFill>
                <a:schemeClr val="bg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西安电子科技大学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solidFill>
                <a:schemeClr val="bg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0" y="2128417"/>
            <a:ext cx="12192000" cy="35222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49935" y="2414905"/>
            <a:ext cx="3245485" cy="29489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该漏洞主要是因为</a:t>
            </a:r>
            <a:r>
              <a:rPr lang="en-US" altLang="zh-CN" spc="1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Webloigc</a:t>
            </a:r>
            <a:r>
              <a:rPr lang="zh-CN" altLang="en-US" spc="1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默认开放</a:t>
            </a:r>
            <a:r>
              <a:rPr lang="en-US" altLang="zh-CN" spc="1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IIOP</a:t>
            </a:r>
            <a:r>
              <a:rPr lang="zh-CN" altLang="en-US" spc="1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协议，并且</a:t>
            </a:r>
            <a:r>
              <a:rPr lang="zh-CN" altLang="en-US" spc="1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该组件并未做黑名单过滤导致漏洞发生，右图为整个测试</a:t>
            </a:r>
            <a:r>
              <a:rPr lang="en-US" altLang="zh-CN" spc="1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POC</a:t>
            </a:r>
            <a:r>
              <a:rPr lang="zh-CN" altLang="en-US" spc="100" dirty="0">
                <a:solidFill>
                  <a:schemeClr val="accent4">
                    <a:lumMod val="20000"/>
                    <a:lumOff val="8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，后续代码调试也是基于该代码进行调试。</a:t>
            </a:r>
            <a:endParaRPr lang="zh-CN" altLang="en-US" spc="100" dirty="0">
              <a:solidFill>
                <a:schemeClr val="accent4">
                  <a:lumMod val="20000"/>
                  <a:lumOff val="8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 descr="5IIUU(T%Y4K@TUCUWXVU%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3235" y="2233930"/>
            <a:ext cx="7769225" cy="33115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594995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weblogic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解析流程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西安电子科技大学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49935" y="1150620"/>
            <a:ext cx="6096000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 hangingPunct="0">
              <a:lnSpc>
                <a:spcPct val="130000"/>
              </a:lnSpc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该漏洞分析流程基于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weblogic 12.2.1.3.0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进行测试研究</a:t>
            </a:r>
            <a:endParaRPr lang="zh-CN" altLang="en-US" sz="1600" spc="100" dirty="0">
              <a:solidFill>
                <a:schemeClr val="accent4">
                  <a:lumMod val="20000"/>
                  <a:lumOff val="8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49935" y="1715770"/>
            <a:ext cx="4269740" cy="3688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hangingPunct="0">
              <a:lnSpc>
                <a:spcPct val="130000"/>
              </a:lnSpc>
            </a:pPr>
            <a:r>
              <a:rPr lang="zh-CN" altLang="en-US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基于公布的POC，整个利用过程为：</a:t>
            </a:r>
            <a:endParaRPr lang="zh-CN" altLang="en-US" spc="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通过 Weblogic 的IP与端口通过 weblogic.jndi.WLInitialContextFactory 类进行 IIOP 协议数据交互。</a:t>
            </a:r>
            <a:endParaRPr lang="zh-CN" altLang="en-US" spc="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 JtaTransactionManager 设置 RMI 加载地址。</a:t>
            </a:r>
            <a:endParaRPr lang="zh-CN" altLang="en-US" spc="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通过 ysoserial 构建 Gadgets 并且通过 IIOP 进行绑定，并且触发漏洞</a:t>
            </a:r>
            <a:endParaRPr lang="zh-CN" altLang="en-US" spc="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5109210" y="1601470"/>
            <a:ext cx="6829425" cy="40233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31190"/>
          </a:xfrm>
        </p:spPr>
        <p:txBody>
          <a:bodyPr>
            <a:normAutofit/>
          </a:bodyPr>
          <a:lstStyle/>
          <a:p>
            <a:r>
              <a:rPr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weblogic 调试</a:t>
            </a:r>
            <a:endParaRPr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西安电子科技大学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544195" y="1110615"/>
            <a:ext cx="5808345" cy="3086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400050" y="4196715"/>
            <a:ext cx="5896610" cy="30721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 hangingPunct="0">
              <a:lnSpc>
                <a:spcPct val="130000"/>
              </a:lnSpc>
            </a:pPr>
            <a:r>
              <a:rPr lang="zh-CN" altLang="en-US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启动WebLogic服务器的调试模式。这可以通过修改setDomainEnv.cmd 或者 setDomainEnv.sh 脚本文件来实现。</a:t>
            </a:r>
            <a:r>
              <a:rPr lang="zh-CN" altLang="en-US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并在脚本中添加一行命令来设置一个名为debugFlag的变量，并将其值设为true。</a:t>
            </a:r>
            <a:endParaRPr lang="zh-CN" altLang="en-US" spc="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102" name="图片 101"/>
          <p:cNvPicPr/>
          <p:nvPr/>
        </p:nvPicPr>
        <p:blipFill>
          <a:blip r:embed="rId2"/>
          <a:stretch>
            <a:fillRect/>
          </a:stretch>
        </p:blipFill>
        <p:spPr>
          <a:xfrm>
            <a:off x="6527800" y="1072515"/>
            <a:ext cx="5456555" cy="3124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文本框 8"/>
          <p:cNvSpPr txBox="1"/>
          <p:nvPr/>
        </p:nvSpPr>
        <p:spPr>
          <a:xfrm>
            <a:off x="6459855" y="4283710"/>
            <a:ext cx="6096000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just" hangingPunct="0">
              <a:lnSpc>
                <a:spcPct val="130000"/>
              </a:lnSpc>
              <a:buClrTx/>
              <a:buSzTx/>
              <a:buFontTx/>
            </a:pPr>
            <a:r>
              <a:rPr lang="zh-CN" altLang="en-US" sz="18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新增 </a:t>
            </a:r>
            <a:r>
              <a:rPr lang="zh-CN" altLang="en-US" sz="18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Remote </a:t>
            </a:r>
            <a:r>
              <a:rPr lang="zh-CN" altLang="en-US" sz="18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方式进行远程调试。</a:t>
            </a:r>
            <a:endParaRPr lang="zh-CN" altLang="en-US" sz="1800" spc="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19125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解析到序列化</a:t>
            </a:r>
            <a:endParaRPr lang="zh-CN" altLang="en-US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8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z="1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西安电子科技大学</a:t>
            </a:r>
            <a:endParaRPr lang="zh-CN" altLang="en-US" sz="18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z="18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558800" y="4658995"/>
            <a:ext cx="5572125" cy="1170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hangingPunct="0">
              <a:lnSpc>
                <a:spcPct val="130000"/>
              </a:lnSpc>
            </a:pPr>
            <a:r>
              <a:rPr lang="en-US" altLang="zh-CN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weblogic</a:t>
            </a: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默认是</a:t>
            </a:r>
            <a:r>
              <a:rPr lang="en-US" altLang="zh-CN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7001</a:t>
            </a: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端口进行接受</a:t>
            </a:r>
            <a:r>
              <a:rPr lang="en-US" altLang="zh-CN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IIOP</a:t>
            </a: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请求。可以通过</a:t>
            </a:r>
            <a:r>
              <a:rPr lang="en-US" altLang="zh-CN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ConnectionManager#dispatch</a:t>
            </a: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可以看到所有的</a:t>
            </a:r>
            <a:r>
              <a:rPr lang="en-US" altLang="zh-CN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IIOP</a:t>
            </a: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请求信息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03" name="图片 1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8800" y="1118235"/>
            <a:ext cx="5572800" cy="348322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4" name="图片 103"/>
          <p:cNvPicPr/>
          <p:nvPr/>
        </p:nvPicPr>
        <p:blipFill>
          <a:blip r:embed="rId2"/>
          <a:stretch>
            <a:fillRect/>
          </a:stretch>
        </p:blipFill>
        <p:spPr>
          <a:xfrm>
            <a:off x="6292215" y="1740535"/>
            <a:ext cx="5747385" cy="18973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6293485" y="3827780"/>
            <a:ext cx="5746115" cy="15297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然后在 weblogic中</a:t>
            </a: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使用WLSExecuteRequest#run 进行调用BasicServerRef#handleRequest处理进入WebLogic服务器的远程请求的关键步骤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56769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invoker.invoke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的调用链</a:t>
            </a:r>
            <a:endParaRPr lang="zh-CN" altLang="en-US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西安电子科技大学</a:t>
            </a:r>
            <a:endParaRPr lang="zh-CN" altLang="en-US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399530" y="4965700"/>
            <a:ext cx="565912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以上为</a:t>
            </a:r>
            <a:r>
              <a:rPr lang="en-US" altLang="zh-CN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invoker.invoke</a:t>
            </a: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的调用链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9530" y="1054735"/>
            <a:ext cx="5659200" cy="369690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89915" y="3864610"/>
            <a:ext cx="5583555" cy="20015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 hangingPunct="0">
              <a:lnSpc>
                <a:spcPct val="130000"/>
              </a:lnSpc>
            </a:pPr>
            <a:r>
              <a:rPr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在WebLogic中，BasicServerRef#handleRequest方法负责处理客户端请求，并通过invoker.invoke方法实际执行远程调用。</a:t>
            </a:r>
            <a:endParaRPr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8" name="图片 7" descr="$U[]RPO4S[Y`OYDDJ$8Z)}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915" y="1009015"/>
            <a:ext cx="5583600" cy="260163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581025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invoker.invoke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的调用链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516255" y="5186045"/>
            <a:ext cx="11404600" cy="1170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hangingPunct="0">
              <a:lnSpc>
                <a:spcPct val="130000"/>
              </a:lnSpc>
            </a:pPr>
            <a:r>
              <a:rPr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在WebLogic中，当进入</a:t>
            </a:r>
            <a:r>
              <a:rPr lang="zh-CN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该</a:t>
            </a:r>
            <a:r>
              <a:rPr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处理方法后，首先会检查objectMethods变量中是否包含对应的操作类型。如果该类型不存在，则会通过this.delegate._invoke方法来处理输入流，这个方法是处理序列化数据和触发后续操作的关键。</a:t>
            </a:r>
            <a:endParaRPr spc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6255" y="3790315"/>
            <a:ext cx="5547995" cy="11703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hangingPunct="0">
              <a:lnSpc>
                <a:spcPct val="130000"/>
              </a:lnSpc>
            </a:pPr>
            <a:r>
              <a:rPr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最终执行的方法</a:t>
            </a:r>
            <a:r>
              <a:rPr lang="zh-CN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是</a:t>
            </a:r>
            <a:r>
              <a:rPr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ClusterableServerRef类的invoke方法，该方法</a:t>
            </a:r>
            <a:r>
              <a:rPr lang="zh-CN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可以</a:t>
            </a:r>
            <a:r>
              <a:rPr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处理远程方法调用请求的实现。</a:t>
            </a:r>
            <a:endParaRPr spc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1"/>
          <a:srcRect l="24964" t="7280"/>
          <a:stretch>
            <a:fillRect/>
          </a:stretch>
        </p:blipFill>
        <p:spPr>
          <a:xfrm>
            <a:off x="516255" y="1022350"/>
            <a:ext cx="5547600" cy="24963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6" name="图片 105"/>
          <p:cNvPicPr>
            <a:picLocks noChangeAspect="1"/>
          </p:cNvPicPr>
          <p:nvPr/>
        </p:nvPicPr>
        <p:blipFill>
          <a:blip r:embed="rId2"/>
          <a:srcRect l="25380" t="7278" r="14026" b="9855"/>
          <a:stretch>
            <a:fillRect/>
          </a:stretch>
        </p:blipFill>
        <p:spPr>
          <a:xfrm>
            <a:off x="6333490" y="965835"/>
            <a:ext cx="5587200" cy="421609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19125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invoker.invoke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的调用链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749935" y="4991100"/>
            <a:ext cx="10603865" cy="1170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hangingPunct="0">
              <a:lnSpc>
                <a:spcPct val="130000"/>
              </a:lnSpc>
            </a:pPr>
            <a:r>
              <a:rPr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WebLogic的_invoke方法中，通过分析传入的对象引用，确定要执行的操作类型。对于bind_any操作，WNameHelper.read将从输入流in中读取IOR信息，并将其用于对象请求代理的注册过程。随后，in.read_any()调用read_value_internal方法来进一步处理序列化和反序列化。</a:t>
            </a:r>
            <a:endParaRPr spc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07" name="图片 1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6140" y="1060450"/>
            <a:ext cx="8504555" cy="39306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10870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read_any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到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read_value_internal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的调用链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838200" y="5625465"/>
            <a:ext cx="10972800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 hangingPunct="0">
              <a:lnSpc>
                <a:spcPct val="130000"/>
              </a:lnSpc>
            </a:pPr>
            <a:r>
              <a:rPr lang="zh-CN" altLang="en-US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 weblogic.corba.idl.AnyImpl#read_value() 进行读取反序列化反序列化</a:t>
            </a:r>
            <a:endParaRPr lang="zh-CN" altLang="en-US" spc="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08" name="图片 107"/>
          <p:cNvPicPr/>
          <p:nvPr/>
        </p:nvPicPr>
        <p:blipFill>
          <a:blip r:embed="rId1"/>
          <a:stretch>
            <a:fillRect/>
          </a:stretch>
        </p:blipFill>
        <p:spPr>
          <a:xfrm>
            <a:off x="3236595" y="936625"/>
            <a:ext cx="6176010" cy="46888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749935" y="5501640"/>
            <a:ext cx="10603865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通过调用链执行反射并且通过</a:t>
            </a:r>
            <a:r>
              <a:rPr lang="en-US" altLang="zh-CN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weblogic.iiop.IIOPInputStream#read_value</a:t>
            </a:r>
            <a:r>
              <a:rPr lang="zh-CN" altLang="en-US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来通过反射进行获取实例</a:t>
            </a:r>
            <a:endParaRPr lang="zh-CN" altLang="en-US" spc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19125"/>
          </a:xfrm>
        </p:spPr>
        <p:txBody>
          <a:bodyPr>
            <a:normAutofit/>
          </a:bodyPr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read_any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到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read_value_internal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的调用链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09" name="图片 108"/>
          <p:cNvPicPr/>
          <p:nvPr/>
        </p:nvPicPr>
        <p:blipFill>
          <a:blip r:embed="rId1"/>
          <a:stretch>
            <a:fillRect/>
          </a:stretch>
        </p:blipFill>
        <p:spPr>
          <a:xfrm>
            <a:off x="854075" y="1087120"/>
            <a:ext cx="10499725" cy="44145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文本框 70"/>
          <p:cNvSpPr txBox="1"/>
          <p:nvPr/>
        </p:nvSpPr>
        <p:spPr>
          <a:xfrm>
            <a:off x="1021685" y="1447967"/>
            <a:ext cx="32560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目  录</a:t>
            </a:r>
            <a:endParaRPr lang="zh-CN" altLang="en-US" sz="96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16450" y="3132486"/>
            <a:ext cx="30612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思源宋体 Heavy" panose="02020900000000000000" pitchFamily="18" charset="-122"/>
                <a:ea typeface="思源宋体 Heavy" panose="02020900000000000000" pitchFamily="18" charset="-122"/>
              </a:rPr>
              <a:t>CONTENT</a:t>
            </a:r>
            <a:endParaRPr lang="zh-CN" altLang="en-US" sz="40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  <p:graphicFrame>
        <p:nvGraphicFramePr>
          <p:cNvPr id="73" name="表格 9"/>
          <p:cNvGraphicFramePr>
            <a:graphicFrameLocks noGrp="1"/>
          </p:cNvGraphicFramePr>
          <p:nvPr/>
        </p:nvGraphicFramePr>
        <p:xfrm>
          <a:off x="5597236" y="1686365"/>
          <a:ext cx="4889912" cy="450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960"/>
                <a:gridCol w="3294612"/>
                <a:gridCol w="899340"/>
              </a:tblGrid>
              <a:tr h="900000">
                <a:tc>
                  <a:txBody>
                    <a:bodyPr/>
                    <a:lstStyle/>
                    <a:p>
                      <a:pPr marL="0" indent="0" algn="just" hangingPunct="0">
                        <a:lnSpc>
                          <a:spcPct val="150000"/>
                        </a:lnSpc>
                        <a:buFont typeface="+mj-lt"/>
                        <a:buNone/>
                      </a:pPr>
                      <a:r>
                        <a:rPr lang="zh-CN" altLang="en-US" sz="2800" b="1" spc="100" dirty="0">
                          <a:solidFill>
                            <a:schemeClr val="accent1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壹</a:t>
                      </a:r>
                      <a:endParaRPr lang="zh-CN" altLang="en-US" sz="2800" b="1" spc="100" dirty="0">
                        <a:solidFill>
                          <a:schemeClr val="accent1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just" hangingPunct="0">
                        <a:lnSpc>
                          <a:spcPct val="150000"/>
                        </a:lnSpc>
                        <a:buFont typeface="+mj-lt"/>
                        <a:buNone/>
                      </a:pPr>
                      <a:r>
                        <a:rPr lang="zh-CN" altLang="en-US" sz="2800" b="1" spc="100" dirty="0">
                          <a:solidFill>
                            <a:schemeClr val="accent1"/>
                          </a:solidFill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  <a:sym typeface="+mn-ea"/>
                        </a:rPr>
                        <a:t>漏洞简介与概述</a:t>
                      </a:r>
                      <a:endParaRPr lang="zh-CN" altLang="en-US" sz="2800" b="1" spc="100" dirty="0">
                        <a:solidFill>
                          <a:schemeClr val="accent1"/>
                        </a:solidFill>
                        <a:latin typeface="思源宋体 Heavy" panose="02020900000000000000" pitchFamily="18" charset="-122"/>
                        <a:ea typeface="思源宋体 Heavy" panose="02020900000000000000" pitchFamily="18" charset="-122"/>
                        <a:sym typeface="+mn-ea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altLang="zh-CN" sz="2800" b="1" kern="1200" spc="100" dirty="0">
                        <a:solidFill>
                          <a:schemeClr val="accent1"/>
                        </a:solidFill>
                        <a:latin typeface="思源宋体 Heavy" panose="02020900000000000000" pitchFamily="18" charset="-122"/>
                        <a:ea typeface="思源宋体 Heavy" panose="02020900000000000000" pitchFamily="18" charset="-122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00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800" b="1" spc="100" dirty="0">
                          <a:solidFill>
                            <a:schemeClr val="accent1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贰</a:t>
                      </a:r>
                      <a:endParaRPr lang="zh-CN" altLang="en-US" sz="2800" b="1" spc="100" dirty="0">
                        <a:solidFill>
                          <a:schemeClr val="accent1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800" b="1" spc="100" dirty="0">
                          <a:solidFill>
                            <a:schemeClr val="accent1"/>
                          </a:solidFill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漏洞分析</a:t>
                      </a:r>
                      <a:endParaRPr lang="zh-CN" altLang="en-US" sz="2800" b="1" spc="100" dirty="0">
                        <a:solidFill>
                          <a:schemeClr val="accent1"/>
                        </a:solidFill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CN" altLang="en-US" sz="2800" b="1" kern="1200" spc="100" dirty="0">
                        <a:solidFill>
                          <a:schemeClr val="accent1"/>
                        </a:solidFill>
                        <a:latin typeface="思源宋体 Heavy" panose="02020900000000000000" pitchFamily="18" charset="-122"/>
                        <a:ea typeface="思源宋体 Heavy" panose="02020900000000000000" pitchFamily="18" charset="-122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00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800" b="1" spc="100" dirty="0">
                          <a:solidFill>
                            <a:schemeClr val="accent1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叁</a:t>
                      </a:r>
                      <a:endParaRPr lang="zh-CN" altLang="en-US" sz="2800" b="1" spc="100" dirty="0">
                        <a:solidFill>
                          <a:schemeClr val="accent1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800" b="1" spc="100" dirty="0">
                          <a:solidFill>
                            <a:schemeClr val="accent1"/>
                          </a:solidFill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漏洞</a:t>
                      </a:r>
                      <a:r>
                        <a:rPr lang="zh-CN" altLang="en-US" sz="2800" b="1" spc="100" dirty="0">
                          <a:solidFill>
                            <a:schemeClr val="accent1"/>
                          </a:solidFill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  <a:sym typeface="+mn-ea"/>
                        </a:rPr>
                        <a:t>利用</a:t>
                      </a:r>
                      <a:endParaRPr lang="zh-CN" altLang="en-US" sz="2800" b="1" spc="100" dirty="0">
                        <a:solidFill>
                          <a:schemeClr val="accent1"/>
                        </a:solidFill>
                        <a:latin typeface="思源宋体 Heavy" panose="02020900000000000000" pitchFamily="18" charset="-122"/>
                        <a:ea typeface="思源宋体 Heavy" panose="02020900000000000000" pitchFamily="18" charset="-122"/>
                        <a:sym typeface="+mn-ea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CN" altLang="en-US" sz="2800" b="1" kern="1200" spc="100" dirty="0">
                        <a:solidFill>
                          <a:schemeClr val="accent1"/>
                        </a:solidFill>
                        <a:latin typeface="思源宋体 Heavy" panose="02020900000000000000" pitchFamily="18" charset="-122"/>
                        <a:ea typeface="思源宋体 Heavy" panose="02020900000000000000" pitchFamily="18" charset="-122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00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800" b="1" spc="100" dirty="0">
                          <a:solidFill>
                            <a:schemeClr val="accent1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肆</a:t>
                      </a:r>
                      <a:endParaRPr lang="zh-CN" altLang="en-US" sz="2800" b="1" spc="100" dirty="0">
                        <a:solidFill>
                          <a:schemeClr val="accent1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800" b="1" spc="100" dirty="0">
                          <a:solidFill>
                            <a:schemeClr val="accent1"/>
                          </a:solidFill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漏洞</a:t>
                      </a:r>
                      <a:r>
                        <a:rPr lang="zh-CN" altLang="en-US" sz="2800" b="1" spc="100" dirty="0">
                          <a:solidFill>
                            <a:schemeClr val="accent1"/>
                          </a:solidFill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  <a:sym typeface="+mn-ea"/>
                        </a:rPr>
                        <a:t>防护</a:t>
                      </a:r>
                      <a:endParaRPr lang="zh-CN" altLang="en-US" sz="2800" b="1" spc="100" dirty="0">
                        <a:solidFill>
                          <a:schemeClr val="accent1"/>
                        </a:solidFill>
                        <a:latin typeface="思源宋体 Heavy" panose="02020900000000000000" pitchFamily="18" charset="-122"/>
                        <a:ea typeface="思源宋体 Heavy" panose="02020900000000000000" pitchFamily="18" charset="-122"/>
                        <a:sym typeface="+mn-ea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zh-CN" altLang="en-US" sz="2800" b="1" kern="1200" spc="100" dirty="0">
                        <a:solidFill>
                          <a:schemeClr val="accent1"/>
                        </a:solidFill>
                        <a:latin typeface="思源宋体 Heavy" panose="02020900000000000000" pitchFamily="18" charset="-122"/>
                        <a:ea typeface="思源宋体 Heavy" panose="02020900000000000000" pitchFamily="18" charset="-122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0" name="矩形 79"/>
          <p:cNvSpPr/>
          <p:nvPr/>
        </p:nvSpPr>
        <p:spPr>
          <a:xfrm>
            <a:off x="0" y="6545484"/>
            <a:ext cx="12192000" cy="3125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/>
          <p:cNvGrpSpPr/>
          <p:nvPr/>
        </p:nvGrpSpPr>
        <p:grpSpPr>
          <a:xfrm rot="5400000">
            <a:off x="178349" y="-178349"/>
            <a:ext cx="815032" cy="1171729"/>
            <a:chOff x="136270" y="441325"/>
            <a:chExt cx="2690232" cy="1572670"/>
          </a:xfrm>
        </p:grpSpPr>
        <p:sp>
          <p:nvSpPr>
            <p:cNvPr id="82" name="矩形 81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矩形 83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7" name="组合 86"/>
          <p:cNvGrpSpPr/>
          <p:nvPr/>
        </p:nvGrpSpPr>
        <p:grpSpPr>
          <a:xfrm rot="16200000">
            <a:off x="10974982" y="5053481"/>
            <a:ext cx="1846660" cy="587375"/>
            <a:chOff x="136270" y="441325"/>
            <a:chExt cx="2690232" cy="1572670"/>
          </a:xfrm>
        </p:grpSpPr>
        <p:sp>
          <p:nvSpPr>
            <p:cNvPr id="88" name="矩形 87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矩形 88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矩形 89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矩形 90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矩形 91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749935" y="5293995"/>
            <a:ext cx="10603865" cy="11703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 hangingPunct="0">
              <a:lnSpc>
                <a:spcPct val="130000"/>
              </a:lnSpc>
            </a:pPr>
            <a:r>
              <a:rPr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在WebLogic中，通过ValueHandlerImpl的readValue方法，实例化一个对象并将其转换为Serializable类型，赋值给变量news。这个方法负责解析和读取序列化数据流osc，并根据提供的上下文s来构建对象。</a:t>
            </a:r>
            <a:endParaRPr spc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0" name="标题 19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19125"/>
          </a:xfrm>
        </p:spPr>
        <p:txBody>
          <a:bodyPr>
            <a:normAutofit/>
          </a:bodyPr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read_any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到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value_internal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的调用链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10" name="图片 109"/>
          <p:cNvPicPr/>
          <p:nvPr/>
        </p:nvPicPr>
        <p:blipFill>
          <a:blip r:embed="rId1"/>
          <a:stretch>
            <a:fillRect/>
          </a:stretch>
        </p:blipFill>
        <p:spPr>
          <a:xfrm>
            <a:off x="1823720" y="977265"/>
            <a:ext cx="8544560" cy="43846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01345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read_any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到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read_value_internal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的调用链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11" name="图片 110"/>
          <p:cNvPicPr/>
          <p:nvPr/>
        </p:nvPicPr>
        <p:blipFill>
          <a:blip r:embed="rId1"/>
          <a:stretch>
            <a:fillRect/>
          </a:stretch>
        </p:blipFill>
        <p:spPr>
          <a:xfrm>
            <a:off x="939800" y="1141730"/>
            <a:ext cx="10779125" cy="3947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749935" y="5259070"/>
            <a:ext cx="11158855" cy="810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基于之前 JtaTransactionManager 进行读取流内容进行 this.readobjectMethod.invoke(obj, in) 然后进入 JtaTransactionManager 处理流程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02615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read_any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到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read_value_internal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的调用链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49935" y="5284470"/>
            <a:ext cx="10735310" cy="810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在JtaTransactionManager类的readObject方法中，首先执行默认的反序列化操作，然后创建JndiTemplate实例以注入并使用远程JNDI连接。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12" name="图片 111"/>
          <p:cNvPicPr/>
          <p:nvPr/>
        </p:nvPicPr>
        <p:blipFill>
          <a:blip r:embed="rId1"/>
          <a:stretch>
            <a:fillRect/>
          </a:stretch>
        </p:blipFill>
        <p:spPr>
          <a:xfrm>
            <a:off x="1600200" y="1043940"/>
            <a:ext cx="9093835" cy="41611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560070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read_any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到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read_value_internal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的调用链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838200" y="5506720"/>
            <a:ext cx="10427335" cy="810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在JtaTransactionManager的readObject方法中，调用this.getJndiTemplate().lookup方法时，实际上是委托给JndiTemplate类的lookup方法来完成远程JNDI查找操作。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13" name="图片 112"/>
          <p:cNvPicPr/>
          <p:nvPr/>
        </p:nvPicPr>
        <p:blipFill>
          <a:blip r:embed="rId1"/>
          <a:srcRect t="1976"/>
          <a:stretch>
            <a:fillRect/>
          </a:stretch>
        </p:blipFill>
        <p:spPr>
          <a:xfrm>
            <a:off x="1773555" y="1002665"/>
            <a:ext cx="9222740" cy="45040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35635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触发并加载远程的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Class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类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44E30-715F-4973-8179-B4178D7E09F0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西安电子科技大学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9A5AF-BDD6-4E14-989F-CF034C94E4CA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14" name="图片 113"/>
          <p:cNvPicPr/>
          <p:nvPr/>
        </p:nvPicPr>
        <p:blipFill>
          <a:blip r:embed="rId1"/>
          <a:stretch>
            <a:fillRect/>
          </a:stretch>
        </p:blipFill>
        <p:spPr>
          <a:xfrm>
            <a:off x="838200" y="1200785"/>
            <a:ext cx="10558780" cy="44564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838200" y="5657215"/>
            <a:ext cx="6096000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成功构造并触发恶意的远程对象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组合 21"/>
          <p:cNvGrpSpPr/>
          <p:nvPr/>
        </p:nvGrpSpPr>
        <p:grpSpPr>
          <a:xfrm>
            <a:off x="1029335" y="2523918"/>
            <a:ext cx="6273460" cy="2506347"/>
            <a:chOff x="1377020" y="924560"/>
            <a:chExt cx="6273460" cy="2506347"/>
          </a:xfrm>
        </p:grpSpPr>
        <p:sp>
          <p:nvSpPr>
            <p:cNvPr id="1048685" name="文本框 22"/>
            <p:cNvSpPr txBox="1"/>
            <p:nvPr/>
          </p:nvSpPr>
          <p:spPr>
            <a:xfrm>
              <a:off x="1484970" y="924560"/>
              <a:ext cx="538480" cy="11709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just" hangingPunct="0">
                <a:lnSpc>
                  <a:spcPct val="130000"/>
                </a:lnSpc>
              </a:pPr>
              <a:r>
                <a:rPr lang="en-US" altLang="zh-CN" sz="5400" i="1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4</a:t>
              </a:r>
              <a:endParaRPr lang="zh-CN" altLang="en-US" sz="5400" i="1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048686" name="文本框 23"/>
            <p:cNvSpPr txBox="1"/>
            <p:nvPr/>
          </p:nvSpPr>
          <p:spPr>
            <a:xfrm>
              <a:off x="1988535" y="1377240"/>
              <a:ext cx="1668780" cy="5708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just" hangingPunct="0">
                <a:lnSpc>
                  <a:spcPct val="130000"/>
                </a:lnSpc>
              </a:pPr>
              <a:r>
                <a:rPr lang="en-US" altLang="zh-CN" sz="2400" i="1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Part </a:t>
              </a:r>
              <a:r>
                <a:rPr lang="en-US" altLang="zh-CN" sz="2400" i="1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Four</a:t>
              </a:r>
              <a:endParaRPr lang="en-US" altLang="zh-CN" sz="2400" i="1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048687" name="文本框 24"/>
            <p:cNvSpPr txBox="1"/>
            <p:nvPr/>
          </p:nvSpPr>
          <p:spPr>
            <a:xfrm>
              <a:off x="2875621" y="1830657"/>
              <a:ext cx="226568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marL="0" indent="0" algn="just" hangingPunct="0">
                <a:lnSpc>
                  <a:spcPct val="150000"/>
                </a:lnSpc>
                <a:buFont typeface="+mj-lt"/>
                <a:buNone/>
              </a:pPr>
              <a:r>
                <a:rPr lang="zh-CN" altLang="en-US" sz="4000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漏洞</a:t>
              </a:r>
              <a:r>
                <a:rPr lang="zh-CN" altLang="en-US" sz="4000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防护</a:t>
              </a:r>
              <a:endParaRPr lang="zh-CN" altLang="en-US" sz="4000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+mn-ea"/>
              </a:endParaRPr>
            </a:p>
          </p:txBody>
        </p:sp>
        <p:cxnSp>
          <p:nvCxnSpPr>
            <p:cNvPr id="3145729" name="直接连接符 25"/>
            <p:cNvCxnSpPr/>
            <p:nvPr/>
          </p:nvCxnSpPr>
          <p:spPr>
            <a:xfrm>
              <a:off x="1519414" y="2824480"/>
              <a:ext cx="6131066" cy="0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88" name="矩形 26"/>
            <p:cNvSpPr/>
            <p:nvPr/>
          </p:nvSpPr>
          <p:spPr>
            <a:xfrm>
              <a:off x="1377020" y="2980057"/>
              <a:ext cx="6096000" cy="450850"/>
            </a:xfrm>
            <a:prstGeom prst="rect">
              <a:avLst/>
            </a:prstGeom>
          </p:spPr>
          <p:txBody>
            <a:bodyPr>
              <a:spAutoFit/>
            </a:bodyPr>
            <a:p>
              <a:pPr algn="just" hangingPunct="0">
                <a:lnSpc>
                  <a:spcPct val="130000"/>
                </a:lnSpc>
              </a:pPr>
              <a:endParaRPr lang="zh-CN" altLang="en-US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1048689" name="矩形 46"/>
          <p:cNvSpPr/>
          <p:nvPr/>
        </p:nvSpPr>
        <p:spPr>
          <a:xfrm>
            <a:off x="0" y="6545484"/>
            <a:ext cx="12192000" cy="3125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04" name="组合 47"/>
          <p:cNvGrpSpPr/>
          <p:nvPr/>
        </p:nvGrpSpPr>
        <p:grpSpPr>
          <a:xfrm rot="5400000">
            <a:off x="178349" y="-178349"/>
            <a:ext cx="815032" cy="1171729"/>
            <a:chOff x="136270" y="441325"/>
            <a:chExt cx="2690232" cy="1572670"/>
          </a:xfrm>
        </p:grpSpPr>
        <p:sp>
          <p:nvSpPr>
            <p:cNvPr id="1048690" name="矩形 48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1" name="矩形 49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2" name="矩形 50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3" name="矩形 51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4" name="矩形 52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5" name="组合 53"/>
          <p:cNvGrpSpPr/>
          <p:nvPr/>
        </p:nvGrpSpPr>
        <p:grpSpPr>
          <a:xfrm rot="16200000">
            <a:off x="10974982" y="5053481"/>
            <a:ext cx="1846660" cy="587375"/>
            <a:chOff x="136270" y="441325"/>
            <a:chExt cx="2690232" cy="1572670"/>
          </a:xfrm>
        </p:grpSpPr>
        <p:sp>
          <p:nvSpPr>
            <p:cNvPr id="1048695" name="矩形 54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6" name="矩形 55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7" name="矩形 56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8" name="矩形 57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9" name="矩形 70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漏洞防护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B9A5AF-BDD6-4E14-989F-CF034C94E4CA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29285" y="1282065"/>
            <a:ext cx="10336530" cy="47675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1.通过weblogic 控制台进行关闭IIOP协议，然后重新启动weblogic服务。安装weblogic 修复补丁，进行修复。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just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2.如果不依赖T3协议进行JVM通信，用户可通过控制T3协议的访问来临时阻断针对该漏洞的攻击。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Weblogic Server 提供了名为weblogic.security.net.ConnectionFilterImpl 的默认连接筛选器，此连接筛选器接受所有传入连接，可通过此连接筛选器配置规则，对t3及t3s协议进行访问控制，详细操作步骤如下：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进入Weblogic控制台，在base_domain的配置页面中，进入“安全”选项卡页面，点击“筛选器”，进入连接筛选器配置；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在连接筛选器中输入：security.net.ConnectionFilterImpl，在连接筛选器规则中配置符合实际情况的规则；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保存后若规则未生效，建议重新启动Weblogic服务（重启Weblogic服务会导致业务中断，建议相关人员评估风险后，再进行操作）。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B9A5AF-BDD6-4E14-989F-CF034C94E4CA}" type="slidenum">
              <a:rPr lang="zh-CN" altLang="en-US" smtClean="0">
                <a:latin typeface="黑体" panose="02010609060101010101" charset="-122"/>
                <a:ea typeface="黑体" panose="02010609060101010101" charset="-122"/>
              </a:rPr>
            </a:fld>
            <a:endParaRPr lang="zh-CN" altLang="en-US" smtClean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" name="标题 1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2836545" y="1854200"/>
            <a:ext cx="6364605" cy="18929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4000" b="1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感谢各位聆听！</a:t>
            </a:r>
            <a:br>
              <a:rPr lang="zh-CN" altLang="en-US" sz="4000" b="1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</a:br>
            <a:r>
              <a:rPr lang="zh-CN" altLang="en-US" sz="4000" b="1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THANK YOU FOR LISTENING</a:t>
            </a:r>
            <a:endParaRPr lang="zh-CN" altLang="en-US" sz="4000" b="1" dirty="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73680" y="3825875"/>
            <a:ext cx="64897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ts val="3360"/>
              </a:lnSpc>
            </a:pPr>
            <a:r>
              <a:rPr lang="zh-CN" altLang="en-US" sz="2800">
                <a:solidFill>
                  <a:schemeClr val="tx1"/>
                </a:solidFill>
                <a:latin typeface="思源黑体 1" panose="020B0500000000000000" charset="-122"/>
                <a:ea typeface="思源黑体 1" panose="020B0500000000000000" charset="-122"/>
                <a:sym typeface="+mn-ea"/>
              </a:rPr>
              <a:t>小组成员：盖乐</a:t>
            </a:r>
            <a:r>
              <a:rPr lang="en-US" altLang="zh-CN" sz="2800">
                <a:solidFill>
                  <a:schemeClr val="tx1"/>
                </a:solidFill>
                <a:latin typeface="思源黑体 1" panose="020B0500000000000000" charset="-122"/>
                <a:ea typeface="思源黑体 1" panose="020B0500000000000000" charset="-122"/>
                <a:sym typeface="+mn-ea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思源黑体 1" panose="020B0500000000000000" charset="-122"/>
                <a:ea typeface="思源黑体 1" panose="020B0500000000000000" charset="-122"/>
                <a:sym typeface="+mn-ea"/>
              </a:rPr>
              <a:t>杨昕怡</a:t>
            </a:r>
            <a:r>
              <a:rPr lang="en-US" altLang="zh-CN" sz="2800">
                <a:solidFill>
                  <a:schemeClr val="tx1"/>
                </a:solidFill>
                <a:latin typeface="思源黑体 1" panose="020B0500000000000000" charset="-122"/>
                <a:ea typeface="思源黑体 1" panose="020B0500000000000000" charset="-122"/>
                <a:sym typeface="+mn-ea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思源黑体 1" panose="020B0500000000000000" charset="-122"/>
                <a:ea typeface="思源黑体 1" panose="020B0500000000000000" charset="-122"/>
                <a:sym typeface="+mn-ea"/>
              </a:rPr>
              <a:t>景晨兴</a:t>
            </a:r>
            <a:r>
              <a:rPr lang="en-US" altLang="zh-CN" sz="2800">
                <a:solidFill>
                  <a:schemeClr val="tx1"/>
                </a:solidFill>
                <a:latin typeface="思源黑体 1" panose="020B0500000000000000" charset="-122"/>
                <a:ea typeface="思源黑体 1" panose="020B0500000000000000" charset="-122"/>
                <a:sym typeface="+mn-ea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思源黑体 1" panose="020B0500000000000000" charset="-122"/>
                <a:ea typeface="思源黑体 1" panose="020B0500000000000000" charset="-122"/>
                <a:sym typeface="+mn-ea"/>
              </a:rPr>
              <a:t>胡彧哲</a:t>
            </a:r>
            <a:endParaRPr lang="zh-CN" altLang="en-US" sz="2800">
              <a:solidFill>
                <a:schemeClr val="tx1"/>
              </a:solidFill>
              <a:latin typeface="思源黑体 1" panose="020B0500000000000000" charset="-122"/>
              <a:ea typeface="思源黑体 1" panose="020B05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组合 21"/>
          <p:cNvGrpSpPr/>
          <p:nvPr/>
        </p:nvGrpSpPr>
        <p:grpSpPr>
          <a:xfrm>
            <a:off x="1029335" y="2523918"/>
            <a:ext cx="6273460" cy="2506347"/>
            <a:chOff x="1377020" y="924560"/>
            <a:chExt cx="6273460" cy="2506347"/>
          </a:xfrm>
        </p:grpSpPr>
        <p:sp>
          <p:nvSpPr>
            <p:cNvPr id="1048685" name="文本框 22"/>
            <p:cNvSpPr txBox="1"/>
            <p:nvPr/>
          </p:nvSpPr>
          <p:spPr>
            <a:xfrm>
              <a:off x="1377020" y="924560"/>
              <a:ext cx="754380" cy="891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just" hangingPunct="0">
                <a:lnSpc>
                  <a:spcPct val="130000"/>
                </a:lnSpc>
              </a:pPr>
              <a:r>
                <a:rPr lang="en-US" altLang="zh-CN" sz="5400" i="1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1</a:t>
              </a:r>
              <a:endParaRPr lang="zh-CN" altLang="en-US" sz="5400" i="1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048686" name="文本框 23"/>
            <p:cNvSpPr txBox="1"/>
            <p:nvPr/>
          </p:nvSpPr>
          <p:spPr>
            <a:xfrm>
              <a:off x="1923130" y="1377240"/>
              <a:ext cx="1465580" cy="4470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just" hangingPunct="0">
                <a:lnSpc>
                  <a:spcPct val="130000"/>
                </a:lnSpc>
              </a:pPr>
              <a:r>
                <a:rPr lang="en-US" altLang="zh-CN" sz="2400" i="1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Part One</a:t>
              </a:r>
              <a:endParaRPr lang="zh-CN" altLang="en-US" sz="2400" i="1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048687" name="文本框 24"/>
            <p:cNvSpPr txBox="1"/>
            <p:nvPr/>
          </p:nvSpPr>
          <p:spPr>
            <a:xfrm>
              <a:off x="2094571" y="1830657"/>
              <a:ext cx="382778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marL="0" indent="0" algn="just" hangingPunct="0">
                <a:lnSpc>
                  <a:spcPct val="150000"/>
                </a:lnSpc>
                <a:buFont typeface="+mj-lt"/>
                <a:buNone/>
              </a:pPr>
              <a:r>
                <a:rPr lang="zh-CN" altLang="en-US" sz="4000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漏洞简介与概述</a:t>
              </a:r>
              <a:endParaRPr lang="zh-CN" altLang="en-US" sz="4000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cxnSp>
          <p:nvCxnSpPr>
            <p:cNvPr id="3145729" name="直接连接符 25"/>
            <p:cNvCxnSpPr/>
            <p:nvPr/>
          </p:nvCxnSpPr>
          <p:spPr>
            <a:xfrm>
              <a:off x="1519414" y="2824480"/>
              <a:ext cx="6131066" cy="0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88" name="矩形 26"/>
            <p:cNvSpPr/>
            <p:nvPr/>
          </p:nvSpPr>
          <p:spPr>
            <a:xfrm>
              <a:off x="1377020" y="2980057"/>
              <a:ext cx="6096000" cy="450850"/>
            </a:xfrm>
            <a:prstGeom prst="rect">
              <a:avLst/>
            </a:prstGeom>
          </p:spPr>
          <p:txBody>
            <a:bodyPr>
              <a:spAutoFit/>
            </a:bodyPr>
            <a:p>
              <a:pPr algn="just" hangingPunct="0">
                <a:lnSpc>
                  <a:spcPct val="130000"/>
                </a:lnSpc>
              </a:pPr>
              <a:endParaRPr lang="zh-CN" altLang="en-US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1048689" name="矩形 46"/>
          <p:cNvSpPr/>
          <p:nvPr/>
        </p:nvSpPr>
        <p:spPr>
          <a:xfrm>
            <a:off x="0" y="6545484"/>
            <a:ext cx="12192000" cy="3125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04" name="组合 47"/>
          <p:cNvGrpSpPr/>
          <p:nvPr/>
        </p:nvGrpSpPr>
        <p:grpSpPr>
          <a:xfrm rot="5400000">
            <a:off x="178349" y="-178349"/>
            <a:ext cx="815032" cy="1171729"/>
            <a:chOff x="136270" y="441325"/>
            <a:chExt cx="2690232" cy="1572670"/>
          </a:xfrm>
        </p:grpSpPr>
        <p:sp>
          <p:nvSpPr>
            <p:cNvPr id="1048690" name="矩形 48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1" name="矩形 49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2" name="矩形 50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3" name="矩形 51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4" name="矩形 52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5" name="组合 53"/>
          <p:cNvGrpSpPr/>
          <p:nvPr/>
        </p:nvGrpSpPr>
        <p:grpSpPr>
          <a:xfrm rot="16200000">
            <a:off x="10974982" y="5053481"/>
            <a:ext cx="1846660" cy="587375"/>
            <a:chOff x="136270" y="441325"/>
            <a:chExt cx="2690232" cy="1572670"/>
          </a:xfrm>
        </p:grpSpPr>
        <p:sp>
          <p:nvSpPr>
            <p:cNvPr id="1048695" name="矩形 54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6" name="矩形 55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7" name="矩形 56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8" name="矩形 57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9" name="矩形 70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48970"/>
          </a:xfrm>
        </p:spPr>
        <p:txBody>
          <a:bodyPr>
            <a:norm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漏洞简介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48A5D5-F967-4973-BC3E-B6E1F1E79406}" type="datetime1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西安电子科技大学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B9A5AF-BDD6-4E14-989F-CF034C94E4CA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61" name="组合 18"/>
          <p:cNvGrpSpPr/>
          <p:nvPr>
            <p:custDataLst>
              <p:tags r:id="rId1"/>
            </p:custDataLst>
          </p:nvPr>
        </p:nvGrpSpPr>
        <p:grpSpPr>
          <a:xfrm>
            <a:off x="1276837" y="4385821"/>
            <a:ext cx="2226793" cy="3103237"/>
            <a:chOff x="1169550" y="3026838"/>
            <a:chExt cx="2652100" cy="3103237"/>
          </a:xfrm>
        </p:grpSpPr>
        <p:sp>
          <p:nvSpPr>
            <p:cNvPr id="1049054" name="决策 19"/>
            <p:cNvSpPr/>
            <p:nvPr>
              <p:custDataLst>
                <p:tags r:id="rId2"/>
              </p:custDataLst>
            </p:nvPr>
          </p:nvSpPr>
          <p:spPr>
            <a:xfrm>
              <a:off x="1169550" y="3026838"/>
              <a:ext cx="2652100" cy="804324"/>
            </a:xfrm>
            <a:prstGeom prst="flowChartDecision">
              <a:avLst/>
            </a:prstGeom>
            <a:solidFill>
              <a:srgbClr val="C00000">
                <a:alpha val="5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9055" name="平行四边形 20"/>
            <p:cNvSpPr/>
            <p:nvPr>
              <p:custDataLst>
                <p:tags r:id="rId3"/>
              </p:custDataLst>
            </p:nvPr>
          </p:nvSpPr>
          <p:spPr>
            <a:xfrm rot="16200000">
              <a:off x="483596" y="4118071"/>
              <a:ext cx="2697958" cy="1326050"/>
            </a:xfrm>
            <a:prstGeom prst="parallelogram">
              <a:avLst>
                <a:gd name="adj" fmla="val 34974"/>
              </a:avLst>
            </a:prstGeom>
            <a:gradFill>
              <a:gsLst>
                <a:gs pos="0">
                  <a:srgbClr val="C00000">
                    <a:alpha val="34000"/>
                  </a:srgbClr>
                </a:gs>
                <a:gs pos="100000">
                  <a:srgbClr val="C00000">
                    <a:alpha val="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9056" name="平行四边形 21"/>
            <p:cNvSpPr/>
            <p:nvPr>
              <p:custDataLst>
                <p:tags r:id="rId4"/>
              </p:custDataLst>
            </p:nvPr>
          </p:nvSpPr>
          <p:spPr>
            <a:xfrm rot="5400000" flipH="1">
              <a:off x="1809646" y="4111837"/>
              <a:ext cx="2697958" cy="1326050"/>
            </a:xfrm>
            <a:prstGeom prst="parallelogram">
              <a:avLst>
                <a:gd name="adj" fmla="val 36155"/>
              </a:avLst>
            </a:prstGeom>
            <a:gradFill>
              <a:gsLst>
                <a:gs pos="0">
                  <a:srgbClr val="C00000">
                    <a:alpha val="19000"/>
                  </a:srgbClr>
                </a:gs>
                <a:gs pos="100000">
                  <a:srgbClr val="C00000">
                    <a:alpha val="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62" name="组合 44"/>
          <p:cNvGrpSpPr/>
          <p:nvPr>
            <p:custDataLst>
              <p:tags r:id="rId5"/>
            </p:custDataLst>
          </p:nvPr>
        </p:nvGrpSpPr>
        <p:grpSpPr>
          <a:xfrm>
            <a:off x="5044962" y="4394652"/>
            <a:ext cx="2226793" cy="3103237"/>
            <a:chOff x="1169550" y="3026838"/>
            <a:chExt cx="2652100" cy="3103237"/>
          </a:xfrm>
        </p:grpSpPr>
        <p:sp>
          <p:nvSpPr>
            <p:cNvPr id="1049057" name="决策 45"/>
            <p:cNvSpPr/>
            <p:nvPr>
              <p:custDataLst>
                <p:tags r:id="rId6"/>
              </p:custDataLst>
            </p:nvPr>
          </p:nvSpPr>
          <p:spPr>
            <a:xfrm>
              <a:off x="1169550" y="3026838"/>
              <a:ext cx="2652100" cy="804324"/>
            </a:xfrm>
            <a:prstGeom prst="flowChartDecision">
              <a:avLst/>
            </a:prstGeom>
            <a:solidFill>
              <a:srgbClr val="C00000">
                <a:alpha val="5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9058" name="平行四边形 46"/>
            <p:cNvSpPr/>
            <p:nvPr>
              <p:custDataLst>
                <p:tags r:id="rId7"/>
              </p:custDataLst>
            </p:nvPr>
          </p:nvSpPr>
          <p:spPr>
            <a:xfrm rot="16200000">
              <a:off x="483596" y="4118071"/>
              <a:ext cx="2697958" cy="1326050"/>
            </a:xfrm>
            <a:prstGeom prst="parallelogram">
              <a:avLst>
                <a:gd name="adj" fmla="val 34974"/>
              </a:avLst>
            </a:prstGeom>
            <a:gradFill>
              <a:gsLst>
                <a:gs pos="0">
                  <a:srgbClr val="C00000">
                    <a:alpha val="34000"/>
                  </a:srgbClr>
                </a:gs>
                <a:gs pos="100000">
                  <a:srgbClr val="C00000">
                    <a:alpha val="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9059" name="平行四边形 47"/>
            <p:cNvSpPr/>
            <p:nvPr>
              <p:custDataLst>
                <p:tags r:id="rId8"/>
              </p:custDataLst>
            </p:nvPr>
          </p:nvSpPr>
          <p:spPr>
            <a:xfrm rot="5400000" flipH="1">
              <a:off x="1809646" y="4111837"/>
              <a:ext cx="2697958" cy="1326050"/>
            </a:xfrm>
            <a:prstGeom prst="parallelogram">
              <a:avLst>
                <a:gd name="adj" fmla="val 36155"/>
              </a:avLst>
            </a:prstGeom>
            <a:gradFill>
              <a:gsLst>
                <a:gs pos="0">
                  <a:srgbClr val="C00000">
                    <a:alpha val="19000"/>
                  </a:srgbClr>
                </a:gs>
                <a:gs pos="100000">
                  <a:srgbClr val="C00000">
                    <a:alpha val="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63" name="组合 54"/>
          <p:cNvGrpSpPr/>
          <p:nvPr>
            <p:custDataLst>
              <p:tags r:id="rId9"/>
            </p:custDataLst>
          </p:nvPr>
        </p:nvGrpSpPr>
        <p:grpSpPr>
          <a:xfrm>
            <a:off x="8796759" y="4403483"/>
            <a:ext cx="2226793" cy="3103237"/>
            <a:chOff x="1169550" y="3026838"/>
            <a:chExt cx="2652100" cy="3103237"/>
          </a:xfrm>
        </p:grpSpPr>
        <p:sp>
          <p:nvSpPr>
            <p:cNvPr id="1049060" name="决策 55"/>
            <p:cNvSpPr/>
            <p:nvPr>
              <p:custDataLst>
                <p:tags r:id="rId10"/>
              </p:custDataLst>
            </p:nvPr>
          </p:nvSpPr>
          <p:spPr>
            <a:xfrm>
              <a:off x="1169550" y="3026838"/>
              <a:ext cx="2652100" cy="804324"/>
            </a:xfrm>
            <a:prstGeom prst="flowChartDecision">
              <a:avLst/>
            </a:prstGeom>
            <a:solidFill>
              <a:srgbClr val="C00000">
                <a:alpha val="5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9061" name="平行四边形 56"/>
            <p:cNvSpPr/>
            <p:nvPr>
              <p:custDataLst>
                <p:tags r:id="rId11"/>
              </p:custDataLst>
            </p:nvPr>
          </p:nvSpPr>
          <p:spPr>
            <a:xfrm rot="16200000">
              <a:off x="483596" y="4118071"/>
              <a:ext cx="2697958" cy="1326050"/>
            </a:xfrm>
            <a:prstGeom prst="parallelogram">
              <a:avLst>
                <a:gd name="adj" fmla="val 34974"/>
              </a:avLst>
            </a:prstGeom>
            <a:gradFill>
              <a:gsLst>
                <a:gs pos="0">
                  <a:srgbClr val="C00000">
                    <a:alpha val="34000"/>
                  </a:srgbClr>
                </a:gs>
                <a:gs pos="100000">
                  <a:srgbClr val="C00000">
                    <a:alpha val="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9062" name="平行四边形 57"/>
            <p:cNvSpPr/>
            <p:nvPr>
              <p:custDataLst>
                <p:tags r:id="rId12"/>
              </p:custDataLst>
            </p:nvPr>
          </p:nvSpPr>
          <p:spPr>
            <a:xfrm rot="5400000" flipH="1">
              <a:off x="1809646" y="4111837"/>
              <a:ext cx="2697958" cy="1326050"/>
            </a:xfrm>
            <a:prstGeom prst="parallelogram">
              <a:avLst>
                <a:gd name="adj" fmla="val 36155"/>
              </a:avLst>
            </a:prstGeom>
            <a:gradFill>
              <a:gsLst>
                <a:gs pos="0">
                  <a:srgbClr val="C00000">
                    <a:alpha val="19000"/>
                  </a:srgbClr>
                </a:gs>
                <a:gs pos="100000">
                  <a:srgbClr val="C00000">
                    <a:alpha val="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1" name="文本框 10"/>
          <p:cNvSpPr txBox="1"/>
          <p:nvPr>
            <p:custDataLst>
              <p:tags r:id="rId13"/>
            </p:custDataLst>
          </p:nvPr>
        </p:nvSpPr>
        <p:spPr>
          <a:xfrm>
            <a:off x="5382895" y="1137920"/>
            <a:ext cx="124904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漏洞载体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14"/>
            </p:custDataLst>
          </p:nvPr>
        </p:nvSpPr>
        <p:spPr>
          <a:xfrm>
            <a:off x="4410710" y="1782445"/>
            <a:ext cx="3293745" cy="29711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just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WebLogic Server是Oracle公司开发的一款高性能的Java EE应用服务器。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它为企业级应用提供了运行环境，支持多种应用开发、集成、部署和管理。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WebLogic以其稳定性、性能和易用性在业界得到广泛应用。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15"/>
            </p:custDataLst>
          </p:nvPr>
        </p:nvSpPr>
        <p:spPr>
          <a:xfrm>
            <a:off x="1765935" y="1137920"/>
            <a:ext cx="124904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漏洞通告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16"/>
            </p:custDataLst>
          </p:nvPr>
        </p:nvSpPr>
        <p:spPr>
          <a:xfrm>
            <a:off x="9247505" y="1131570"/>
            <a:ext cx="151447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漏洞</a:t>
            </a: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重要性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17"/>
            </p:custDataLst>
          </p:nvPr>
        </p:nvSpPr>
        <p:spPr>
          <a:xfrm>
            <a:off x="8310245" y="1623695"/>
            <a:ext cx="3199765" cy="32905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just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CVE-2020-2551是一个影响WebLogic Server的严重漏洞</a:t>
            </a:r>
            <a:r>
              <a:rPr lang="en-US" altLang="zh-CN" sz="16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,CVSS 评分均在在 9.1 以上。</a:t>
            </a:r>
            <a:r>
              <a:rPr lang="zh-CN" altLang="en-US" sz="16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该漏洞允许未经认证的攻击者通过IIOP协议实现远程代码执行。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just" hangingPunct="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由于利用难度低，该漏洞对使用WebLogic Server的企业构成了重大安全威胁。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18"/>
            </p:custDataLst>
          </p:nvPr>
        </p:nvSpPr>
        <p:spPr>
          <a:xfrm>
            <a:off x="1004570" y="1782445"/>
            <a:ext cx="2770505" cy="15627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just" hangingPunct="0">
              <a:lnSpc>
                <a:spcPct val="130000"/>
              </a:lnSpc>
            </a:pPr>
            <a:r>
              <a:rPr lang="zh-CN" altLang="en-US" sz="16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2020年1月15日, Oracle官方发布了CVE-2020-2551的漏洞通告，漏洞等级为高危，CVVS评分为9.8分，漏洞利用难度低。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48970"/>
          </a:xfrm>
        </p:spPr>
        <p:txBody>
          <a:bodyPr>
            <a:norm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漏洞概述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48A5D5-F967-4973-BC3E-B6E1F1E79406}" type="datetime1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西安电子科技大学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B9A5AF-BDD6-4E14-989F-CF034C94E4CA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49935" y="1362075"/>
            <a:ext cx="11119485" cy="5290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hangingPunct="0">
              <a:lnSpc>
                <a:spcPct val="130000"/>
              </a:lnSpc>
            </a:pPr>
            <a:r>
              <a:rPr lang="zh-CN" altLang="en-US" b="1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CVE-2020-2551基本信息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 hangingPunct="0">
              <a:lnSpc>
                <a:spcPct val="130000"/>
              </a:lnSpc>
            </a:pP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CVE ID: CVE-2020-2551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 hangingPunct="0">
              <a:lnSpc>
                <a:spcPct val="130000"/>
              </a:lnSpc>
            </a:pP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公布日期: 2020年1月</a:t>
            </a:r>
            <a:r>
              <a:rPr lang="zh-CN" altLang="en-US" sz="18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14</a:t>
            </a: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日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 hangingPunct="0">
              <a:lnSpc>
                <a:spcPct val="130000"/>
              </a:lnSpc>
            </a:pP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漏洞描述: WebLogic Server中的</a:t>
            </a:r>
            <a:b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</a:b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JtaTransactionManager组件存在反序列化漏洞。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 hangingPunct="0">
              <a:lnSpc>
                <a:spcPct val="130000"/>
              </a:lnSpc>
            </a:pP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漏洞发现者: Oracle安全团队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 hangingPunct="0">
              <a:lnSpc>
                <a:spcPct val="130000"/>
              </a:lnSpc>
            </a:pP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CVSS评分：9.8</a:t>
            </a:r>
            <a:endParaRPr lang="zh-CN" altLang="en-US" sz="1600" spc="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l" hangingPunct="0">
              <a:lnSpc>
                <a:spcPct val="130000"/>
              </a:lnSpc>
            </a:pP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CVSS v3.1评分标准下，属于严重级别。</a:t>
            </a:r>
            <a:endParaRPr lang="zh-CN" altLang="en-US" sz="1600" spc="1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just" hangingPunct="0">
              <a:lnSpc>
                <a:spcPct val="130000"/>
              </a:lnSpc>
            </a:pP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漏洞类型：远程代码执行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just" hangingPunct="0">
              <a:lnSpc>
                <a:spcPct val="130000"/>
              </a:lnSpc>
            </a:pP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利用难度：低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just" hangingPunct="0">
              <a:lnSpc>
                <a:spcPct val="130000"/>
              </a:lnSpc>
            </a:pP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攻击者可远程触发，无需用户交互，且潜在影响巨大。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just" hangingPunct="0">
              <a:lnSpc>
                <a:spcPct val="130000"/>
              </a:lnSpc>
            </a:pP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攻击者可以通过网络发送特制请求，在服务器上执行任意代码。这可能导致服务器被完全控制，或造成数据泄露、服务中断等严重后果。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just" hangingPunct="0">
              <a:lnSpc>
                <a:spcPct val="130000"/>
              </a:lnSpc>
            </a:pPr>
            <a:r>
              <a:rPr lang="zh-CN" altLang="en-US" sz="16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漏洞的利用不需要复杂的技术或权限，普通攻击者也能轻易尝试利用。这意味着该漏洞被广泛利用的风险非常高。</a:t>
            </a: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 hangingPunct="0">
              <a:lnSpc>
                <a:spcPct val="130000"/>
              </a:lnSpc>
            </a:pPr>
            <a:endParaRPr lang="zh-CN" altLang="en-US" sz="16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 hangingPunct="0">
              <a:lnSpc>
                <a:spcPct val="130000"/>
              </a:lnSpc>
            </a:pPr>
            <a:endParaRPr lang="zh-CN" altLang="en-US" sz="1600" spc="100" dirty="0">
              <a:solidFill>
                <a:schemeClr val="accent4">
                  <a:lumMod val="20000"/>
                  <a:lumOff val="8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0230" y="302895"/>
            <a:ext cx="6449060" cy="42233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组合 21"/>
          <p:cNvGrpSpPr/>
          <p:nvPr/>
        </p:nvGrpSpPr>
        <p:grpSpPr>
          <a:xfrm>
            <a:off x="1029335" y="2523918"/>
            <a:ext cx="6273460" cy="2506347"/>
            <a:chOff x="1377020" y="924560"/>
            <a:chExt cx="6273460" cy="2506347"/>
          </a:xfrm>
        </p:grpSpPr>
        <p:sp>
          <p:nvSpPr>
            <p:cNvPr id="1048685" name="文本框 22"/>
            <p:cNvSpPr txBox="1"/>
            <p:nvPr/>
          </p:nvSpPr>
          <p:spPr>
            <a:xfrm>
              <a:off x="1484970" y="924560"/>
              <a:ext cx="538480" cy="11709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just" hangingPunct="0">
                <a:lnSpc>
                  <a:spcPct val="130000"/>
                </a:lnSpc>
              </a:pPr>
              <a:r>
                <a:rPr lang="en-US" altLang="zh-CN" sz="5400" i="1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2</a:t>
              </a:r>
              <a:endParaRPr lang="zh-CN" altLang="en-US" sz="5400" i="1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048686" name="文本框 23"/>
            <p:cNvSpPr txBox="1"/>
            <p:nvPr/>
          </p:nvSpPr>
          <p:spPr>
            <a:xfrm>
              <a:off x="1904080" y="1377240"/>
              <a:ext cx="1503680" cy="5708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just" hangingPunct="0">
                <a:lnSpc>
                  <a:spcPct val="130000"/>
                </a:lnSpc>
              </a:pPr>
              <a:r>
                <a:rPr lang="en-US" altLang="zh-CN" sz="2400" i="1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Part </a:t>
              </a:r>
              <a:r>
                <a:rPr lang="en-US" altLang="zh-CN" sz="2400" i="1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Two</a:t>
              </a:r>
              <a:endParaRPr lang="en-US" altLang="zh-CN" sz="2400" i="1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1048687" name="文本框 24"/>
            <p:cNvSpPr txBox="1"/>
            <p:nvPr/>
          </p:nvSpPr>
          <p:spPr>
            <a:xfrm>
              <a:off x="2875621" y="1830657"/>
              <a:ext cx="226568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marL="0" indent="0" algn="just" hangingPunct="0">
                <a:lnSpc>
                  <a:spcPct val="150000"/>
                </a:lnSpc>
                <a:buFont typeface="+mj-lt"/>
                <a:buNone/>
              </a:pPr>
              <a:r>
                <a:rPr lang="zh-CN" altLang="en-US" sz="4000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漏洞</a:t>
              </a:r>
              <a:r>
                <a:rPr lang="zh-CN" altLang="en-US" sz="4000" spc="100" dirty="0">
                  <a:solidFill>
                    <a:schemeClr val="accent1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  <a:sym typeface="+mn-ea"/>
                </a:rPr>
                <a:t>分析</a:t>
              </a:r>
              <a:endParaRPr lang="zh-CN" altLang="en-US" sz="4000" spc="100" dirty="0">
                <a:solidFill>
                  <a:schemeClr val="accent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sym typeface="+mn-ea"/>
              </a:endParaRPr>
            </a:p>
          </p:txBody>
        </p:sp>
        <p:cxnSp>
          <p:nvCxnSpPr>
            <p:cNvPr id="3145729" name="直接连接符 25"/>
            <p:cNvCxnSpPr/>
            <p:nvPr/>
          </p:nvCxnSpPr>
          <p:spPr>
            <a:xfrm>
              <a:off x="1519414" y="2824480"/>
              <a:ext cx="6131066" cy="0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88" name="矩形 26"/>
            <p:cNvSpPr/>
            <p:nvPr/>
          </p:nvSpPr>
          <p:spPr>
            <a:xfrm>
              <a:off x="1377020" y="2980057"/>
              <a:ext cx="6096000" cy="450850"/>
            </a:xfrm>
            <a:prstGeom prst="rect">
              <a:avLst/>
            </a:prstGeom>
          </p:spPr>
          <p:txBody>
            <a:bodyPr>
              <a:spAutoFit/>
            </a:bodyPr>
            <a:p>
              <a:pPr algn="just" hangingPunct="0">
                <a:lnSpc>
                  <a:spcPct val="130000"/>
                </a:lnSpc>
              </a:pPr>
              <a:endParaRPr lang="zh-CN" altLang="en-US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1048689" name="矩形 46"/>
          <p:cNvSpPr/>
          <p:nvPr/>
        </p:nvSpPr>
        <p:spPr>
          <a:xfrm>
            <a:off x="0" y="6545484"/>
            <a:ext cx="12192000" cy="3125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04" name="组合 47"/>
          <p:cNvGrpSpPr/>
          <p:nvPr/>
        </p:nvGrpSpPr>
        <p:grpSpPr>
          <a:xfrm rot="5400000">
            <a:off x="178349" y="-178349"/>
            <a:ext cx="815032" cy="1171729"/>
            <a:chOff x="136270" y="441325"/>
            <a:chExt cx="2690232" cy="1572670"/>
          </a:xfrm>
        </p:grpSpPr>
        <p:sp>
          <p:nvSpPr>
            <p:cNvPr id="1048690" name="矩形 48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1" name="矩形 49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2" name="矩形 50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3" name="矩形 51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4" name="矩形 52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5" name="组合 53"/>
          <p:cNvGrpSpPr/>
          <p:nvPr/>
        </p:nvGrpSpPr>
        <p:grpSpPr>
          <a:xfrm rot="16200000">
            <a:off x="10974982" y="5053481"/>
            <a:ext cx="1846660" cy="587375"/>
            <a:chOff x="136270" y="441325"/>
            <a:chExt cx="2690232" cy="1572670"/>
          </a:xfrm>
        </p:grpSpPr>
        <p:sp>
          <p:nvSpPr>
            <p:cNvPr id="1048695" name="矩形 54"/>
            <p:cNvSpPr/>
            <p:nvPr/>
          </p:nvSpPr>
          <p:spPr>
            <a:xfrm>
              <a:off x="13627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6" name="矩形 55"/>
            <p:cNvSpPr/>
            <p:nvPr/>
          </p:nvSpPr>
          <p:spPr>
            <a:xfrm>
              <a:off x="731812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7" name="矩形 56"/>
            <p:cNvSpPr/>
            <p:nvPr/>
          </p:nvSpPr>
          <p:spPr>
            <a:xfrm>
              <a:off x="1327355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8" name="矩形 57"/>
            <p:cNvSpPr/>
            <p:nvPr/>
          </p:nvSpPr>
          <p:spPr>
            <a:xfrm>
              <a:off x="1922897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699" name="矩形 70"/>
            <p:cNvSpPr/>
            <p:nvPr/>
          </p:nvSpPr>
          <p:spPr>
            <a:xfrm>
              <a:off x="2465060" y="441325"/>
              <a:ext cx="361442" cy="15726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08965"/>
          </a:xfrm>
        </p:spPr>
        <p:txBody>
          <a:bodyPr>
            <a:normAutofit/>
          </a:bodyPr>
          <a:p>
            <a:r>
              <a:rPr lang="zh-CN" altLang="en-US" spc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漏洞分析</a:t>
            </a:r>
            <a:endParaRPr lang="zh-CN" altLang="en-US" spc="1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48A5D5-F967-4973-BC3E-B6E1F1E79406}" type="datetime1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西安电子科技大学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B9A5AF-BDD6-4E14-989F-CF034C94E4CA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49935" y="1306195"/>
            <a:ext cx="3576955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 hangingPunct="0">
              <a:lnSpc>
                <a:spcPct val="15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通过Oracle官方发布的公告是可以看出该漏洞的主要是在核心组件中的，影响协议为IIOP。该漏洞原理上类似于RMI反序列化漏洞，和之前的T3协议所引发的一系列反序列化漏洞也很相似，都是由于调用远程对象的实现存在缺陷，导致序列化对象可以任意构造，缺乏安全检查所导致的。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8" name="图片 7" descr="BKKXEXVYZX)(AR{HR~(}@E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73245" y="1849120"/>
            <a:ext cx="6892290" cy="31591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48A5D5-F967-4973-BC3E-B6E1F1E79406}" type="datetime1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 dirty="0"/>
              <a:t>西安电子科技大学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B9A5AF-BDD6-4E14-989F-CF034C94E4CA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749935" y="640080"/>
            <a:ext cx="10515600" cy="648970"/>
          </a:xfrm>
        </p:spPr>
        <p:txBody>
          <a:bodyPr>
            <a:no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zh-CN" altLang="en-US" sz="2400" spc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漏洞原理</a:t>
            </a:r>
            <a:endParaRPr lang="zh-CN" altLang="en-US" sz="24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38200" y="3443624"/>
            <a:ext cx="10034954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kumimoji="1" lang="en-GB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RMI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kumimoji="1" lang="en-GB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​ 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远程方法调用，本质上是 </a:t>
            </a:r>
            <a:r>
              <a:rPr kumimoji="1" lang="en-GB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RPC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服务的</a:t>
            </a:r>
            <a:r>
              <a:rPr kumimoji="1"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en-GB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JAVA 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实现，底层实现是 </a:t>
            </a:r>
            <a:r>
              <a:rPr kumimoji="1" lang="en-GB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JRMP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协议，主要场景是分布式系统。</a:t>
            </a:r>
            <a:endParaRPr kumimoji="1" lang="en-US" altLang="zh-CN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kumimoji="1" lang="en-GB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CORBA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：跨语言（</a:t>
            </a:r>
            <a:r>
              <a:rPr kumimoji="1"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++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kumimoji="1"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Java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等）的通信体系结构，通常在 </a:t>
            </a:r>
            <a:r>
              <a:rPr kumimoji="1"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IIOP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协议中使用。</a:t>
            </a:r>
            <a:endParaRPr kumimoji="1" lang="en-US" altLang="zh-CN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GIOP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：主要提供标准的传输语法以及 </a:t>
            </a:r>
            <a:r>
              <a:rPr kumimoji="1"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ORB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通信的信息格式标准。</a:t>
            </a:r>
            <a:endParaRPr kumimoji="1" lang="zh-CN" altLang="en-US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kumimoji="1" lang="en-GB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IIOP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kumimoji="1" lang="en-GB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CORBA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对象之间交流的协议，</a:t>
            </a:r>
            <a:r>
              <a:rPr kumimoji="1"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GIOP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的实现。</a:t>
            </a:r>
            <a:endParaRPr kumimoji="1" lang="en-US" altLang="zh-CN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RMI-IIOP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：解决 </a:t>
            </a:r>
            <a:r>
              <a:rPr kumimoji="1"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RMI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和 </a:t>
            </a:r>
            <a:r>
              <a:rPr kumimoji="1" lang="en-GB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CORBA/IIOP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无法同时使用的技术方案。</a:t>
            </a:r>
            <a:endParaRPr kumimoji="1" lang="zh-CN" altLang="en-US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49935" y="1256665"/>
            <a:ext cx="1020064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 hangingPunct="0">
              <a:lnSpc>
                <a:spcPct val="15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该漏洞基于组件处理IIOP协议请求时的安全缺陷。攻击者通过构造特制的序列化数据，利用Java反序列化漏洞，可以在服务器上远程执行任意代码。当WebLogic Server接收并尝试反序列化这些数据时，由于缺乏适当的安全检查，恶意代码得以执行，从而导致服务器受到未授权的远程攻击。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标题 4"/>
          <p:cNvSpPr>
            <a:spLocks noGrp="1"/>
          </p:cNvSpPr>
          <p:nvPr/>
        </p:nvSpPr>
        <p:spPr>
          <a:xfrm>
            <a:off x="749935" y="2893695"/>
            <a:ext cx="10515600" cy="6489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charset="0"/>
              <a:buChar char="Ø"/>
            </a:pPr>
            <a:r>
              <a:rPr lang="zh-CN" altLang="en-US" sz="2400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涉及的协议</a:t>
            </a:r>
            <a:endParaRPr lang="zh-CN" altLang="en-US" sz="2400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749935" y="441325"/>
            <a:ext cx="10515600" cy="648970"/>
          </a:xfrm>
        </p:spPr>
        <p:txBody>
          <a:bodyPr>
            <a:normAutofit/>
          </a:bodyPr>
          <a:p>
            <a:r>
              <a:rPr kumimoji="1"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IIOP</a:t>
            </a:r>
            <a:r>
              <a:rPr kumimoji="1"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序列化攻击流程</a:t>
            </a:r>
            <a:endParaRPr kumimoji="1" lang="zh-CN" altLang="en-US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548A5D5-F967-4973-BC3E-B6E1F1E79406}" type="datetime1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dirty="0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西安电子科技大学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B9A5AF-BDD6-4E14-989F-CF034C94E4CA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9" name="图示 8"/>
          <p:cNvGraphicFramePr/>
          <p:nvPr/>
        </p:nvGraphicFramePr>
        <p:xfrm>
          <a:off x="1981835" y="1513840"/>
          <a:ext cx="8940800" cy="1088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1835" y="3117850"/>
            <a:ext cx="8888730" cy="21031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50570" y="5428615"/>
            <a:ext cx="10120630" cy="810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457200" algn="just" hangingPunct="0">
              <a:lnSpc>
                <a:spcPct val="130000"/>
              </a:lnSpc>
            </a:pPr>
            <a:r>
              <a:rPr lang="zh-CN" altLang="en-US" spc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一般IIOP序列化攻击的大致流程主要为首先构建恶意序列化代码，然后初始化上下文实例，最后通过bind/rebind进行发送恶意序列化代码，上图为关键代码。</a:t>
            </a:r>
            <a:endParaRPr lang="zh-CN" altLang="en-US" spc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10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11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12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13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14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15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16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17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18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19.xml><?xml version="1.0" encoding="utf-8"?>
<p:tagLst xmlns:p="http://schemas.openxmlformats.org/presentationml/2006/main">
  <p:tag name="KSO_WM_UNIT_ISCONTENTSTITLE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6704_1*a*1"/>
  <p:tag name="KSO_WM_TEMPLATE_CATEGORY" val="custom"/>
  <p:tag name="KSO_WM_TEMPLATE_INDEX" val="20196704"/>
  <p:tag name="KSO_WM_UNIT_LAYERLEVEL" val="1"/>
  <p:tag name="KSO_WM_TAG_VERSION" val="1.0"/>
  <p:tag name="KSO_WM_BEAUTIFY_FLAG" val="#wm#"/>
  <p:tag name="KSO_WM_UNIT_PRESET_TEXT" val="空白演示"/>
  <p:tag name="KSO_WM_UNIT_NOCLEAR" val="0"/>
</p:tagLst>
</file>

<file path=ppt/tags/tag2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20.xml><?xml version="1.0" encoding="utf-8"?>
<p:tagLst xmlns:p="http://schemas.openxmlformats.org/presentationml/2006/main">
  <p:tag name="commondata" val="eyJoZGlkIjoiNDc0ODQ4ZTAwYTEyZWM5OTgyODM1ZDA3MmExNWY0NjMifQ=="/>
</p:tagLst>
</file>

<file path=ppt/tags/tag3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4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5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6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7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8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ags/tag9.xml><?xml version="1.0" encoding="utf-8"?>
<p:tagLst xmlns:p="http://schemas.openxmlformats.org/presentationml/2006/main">
  <p:tag name="KSO_WM_DIAGRAM_VIRTUALLY_FRAME" val="{&quot;height&quot;:501.98031496062976,&quot;left&quot;:62.5,&quot;top&quot;:89.1,&quot;width&quot;:843.8}"/>
</p:tagLst>
</file>

<file path=ppt/theme/theme1.xml><?xml version="1.0" encoding="utf-8"?>
<a:theme xmlns:a="http://schemas.openxmlformats.org/drawingml/2006/main" name="Office 主题​​">
  <a:themeElements>
    <a:clrScheme name="西电_红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F2125"/>
      </a:accent1>
      <a:accent2>
        <a:srgbClr val="DC484C"/>
      </a:accent2>
      <a:accent3>
        <a:srgbClr val="EB9597"/>
      </a:accent3>
      <a:accent4>
        <a:srgbClr val="FFF2CC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/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just" hangingPunct="0">
          <a:lnSpc>
            <a:spcPct val="130000"/>
          </a:lnSpc>
          <a:defRPr sz="1600" spc="100" dirty="0">
            <a:solidFill>
              <a:schemeClr val="accent4">
                <a:lumMod val="20000"/>
                <a:lumOff val="80000"/>
              </a:schemeClr>
            </a:solidFill>
            <a:latin typeface="思源黑体 CN Normal" panose="020B0400000000000000" pitchFamily="34" charset="-122"/>
            <a:ea typeface="思源黑体 CN Normal" panose="020B04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3916</Words>
  <Application>WPS 演示</Application>
  <PresentationFormat/>
  <Paragraphs>307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47" baseType="lpstr">
      <vt:lpstr>Arial</vt:lpstr>
      <vt:lpstr>宋体</vt:lpstr>
      <vt:lpstr>Wingdings</vt:lpstr>
      <vt:lpstr>思源黑体 CN Normal</vt:lpstr>
      <vt:lpstr>黑体</vt:lpstr>
      <vt:lpstr>思源黑体 CN Medium</vt:lpstr>
      <vt:lpstr>思源宋体 Heavy</vt:lpstr>
      <vt:lpstr>思源黑体 CN Heavy</vt:lpstr>
      <vt:lpstr>等线</vt:lpstr>
      <vt:lpstr>优设标题黑</vt:lpstr>
      <vt:lpstr>Times New Roman</vt:lpstr>
      <vt:lpstr>微软雅黑</vt:lpstr>
      <vt:lpstr>微软雅黑</vt:lpstr>
      <vt:lpstr>Wingdings</vt:lpstr>
      <vt:lpstr>Arial Unicode MS</vt:lpstr>
      <vt:lpstr>等线 Light</vt:lpstr>
      <vt:lpstr>思源黑体 1</vt:lpstr>
      <vt:lpstr>Calibri</vt:lpstr>
      <vt:lpstr>Office 主题​​</vt:lpstr>
      <vt:lpstr>2_OfficePLUS</vt:lpstr>
      <vt:lpstr>PowerPoint 演示文稿</vt:lpstr>
      <vt:lpstr>PowerPoint 演示文稿</vt:lpstr>
      <vt:lpstr>PowerPoint 演示文稿</vt:lpstr>
      <vt:lpstr>漏洞简介</vt:lpstr>
      <vt:lpstr>漏洞概述</vt:lpstr>
      <vt:lpstr>PowerPoint 演示文稿</vt:lpstr>
      <vt:lpstr>漏洞分析</vt:lpstr>
      <vt:lpstr>漏洞原理</vt:lpstr>
      <vt:lpstr>IIOP 序列化攻击流程</vt:lpstr>
      <vt:lpstr>PowerPoint 演示文稿</vt:lpstr>
      <vt:lpstr>漏洞利用</vt:lpstr>
      <vt:lpstr>weblogic解析流程</vt:lpstr>
      <vt:lpstr>weblogic 调试</vt:lpstr>
      <vt:lpstr>解析到序列化</vt:lpstr>
      <vt:lpstr>invoker.invoke的调用链</vt:lpstr>
      <vt:lpstr>invoker.invoke的调用链</vt:lpstr>
      <vt:lpstr>invoker.invoke的调用链</vt:lpstr>
      <vt:lpstr>read_any到read_value_internal的调用链</vt:lpstr>
      <vt:lpstr>read_any到read_value_internal的调用链</vt:lpstr>
      <vt:lpstr>read_any到read_value_internal的调用链</vt:lpstr>
      <vt:lpstr>read_any到read_value_internal的调用链</vt:lpstr>
      <vt:lpstr>read_any到read_value_internal的调用链</vt:lpstr>
      <vt:lpstr>read_any到read_value_internal的调用链</vt:lpstr>
      <vt:lpstr>触发并加载远程的Class类</vt:lpstr>
      <vt:lpstr>PowerPoint 演示文稿</vt:lpstr>
      <vt:lpstr>漏洞防护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 dy</dc:creator>
  <cp:lastModifiedBy>谭柘</cp:lastModifiedBy>
  <cp:revision>46</cp:revision>
  <dcterms:created xsi:type="dcterms:W3CDTF">2024-03-31T12:05:00Z</dcterms:created>
  <dcterms:modified xsi:type="dcterms:W3CDTF">2024-04-03T07:54:07Z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2052-12.1.0.16388</vt:lpwstr>
  </property>
  <property fmtid="{D5CDD505-2E9C-101B-9397-08002B2CF9AE}" pid="3" name="ICV">
    <vt:lpwstr>65E78013870244FB9F75BC930CD14FCF_13</vt:lpwstr>
  </property>
</Properties>
</file>